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handoutMasterIdLst>
    <p:handoutMasterId r:id="rId36"/>
  </p:handoutMasterIdLst>
  <p:sldIdLst>
    <p:sldId id="320" r:id="rId5"/>
    <p:sldId id="719" r:id="rId6"/>
    <p:sldId id="314" r:id="rId7"/>
    <p:sldId id="721" r:id="rId8"/>
    <p:sldId id="736" r:id="rId9"/>
    <p:sldId id="591" r:id="rId10"/>
    <p:sldId id="723" r:id="rId11"/>
    <p:sldId id="733" r:id="rId12"/>
    <p:sldId id="734" r:id="rId13"/>
    <p:sldId id="735" r:id="rId14"/>
    <p:sldId id="737" r:id="rId15"/>
    <p:sldId id="743" r:id="rId16"/>
    <p:sldId id="589" r:id="rId17"/>
    <p:sldId id="608" r:id="rId18"/>
    <p:sldId id="603" r:id="rId19"/>
    <p:sldId id="651" r:id="rId20"/>
    <p:sldId id="586" r:id="rId21"/>
    <p:sldId id="739" r:id="rId22"/>
    <p:sldId id="740" r:id="rId23"/>
    <p:sldId id="741" r:id="rId24"/>
    <p:sldId id="738" r:id="rId25"/>
    <p:sldId id="742" r:id="rId26"/>
    <p:sldId id="727" r:id="rId27"/>
    <p:sldId id="728" r:id="rId28"/>
    <p:sldId id="729" r:id="rId29"/>
    <p:sldId id="630" r:id="rId30"/>
    <p:sldId id="730" r:id="rId31"/>
    <p:sldId id="731" r:id="rId32"/>
    <p:sldId id="732" r:id="rId33"/>
    <p:sldId id="336" r:id="rId34"/>
  </p:sldIdLst>
  <p:sldSz cx="12192000" cy="6858000"/>
  <p:notesSz cx="6858000" cy="12573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letusosa" id="{0DDDA124-3889-476B-8ABB-A4ED13462AA3}">
          <p14:sldIdLst>
            <p14:sldId id="320"/>
            <p14:sldId id="719"/>
            <p14:sldId id="314"/>
            <p14:sldId id="721"/>
            <p14:sldId id="736"/>
            <p14:sldId id="591"/>
            <p14:sldId id="723"/>
            <p14:sldId id="733"/>
            <p14:sldId id="734"/>
            <p14:sldId id="735"/>
            <p14:sldId id="737"/>
            <p14:sldId id="743"/>
            <p14:sldId id="589"/>
            <p14:sldId id="608"/>
            <p14:sldId id="603"/>
            <p14:sldId id="651"/>
            <p14:sldId id="586"/>
            <p14:sldId id="739"/>
            <p14:sldId id="740"/>
            <p14:sldId id="741"/>
            <p14:sldId id="738"/>
            <p14:sldId id="742"/>
            <p14:sldId id="727"/>
            <p14:sldId id="728"/>
            <p14:sldId id="729"/>
            <p14:sldId id="630"/>
            <p14:sldId id="730"/>
            <p14:sldId id="731"/>
            <p14:sldId id="732"/>
            <p14:sldId id="33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64C8"/>
    <a:srgbClr val="7ECAD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CF88B4-1950-1553-6553-1ECD45A87F05}" v="85" dt="2020-03-05T14:20: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64" autoAdjust="0"/>
    <p:restoredTop sz="52548" autoAdjust="0"/>
  </p:normalViewPr>
  <p:slideViewPr>
    <p:cSldViewPr snapToGrid="0">
      <p:cViewPr varScale="1">
        <p:scale>
          <a:sx n="34" d="100"/>
          <a:sy n="34" d="100"/>
        </p:scale>
        <p:origin x="1752" y="48"/>
      </p:cViewPr>
      <p:guideLst/>
    </p:cSldViewPr>
  </p:slideViewPr>
  <p:outlineViewPr>
    <p:cViewPr>
      <p:scale>
        <a:sx n="33" d="100"/>
        <a:sy n="33" d="100"/>
      </p:scale>
      <p:origin x="0" y="-31086"/>
    </p:cViewPr>
  </p:outlineViewPr>
  <p:notesTextViewPr>
    <p:cViewPr>
      <p:scale>
        <a:sx n="1" d="1"/>
        <a:sy n="1" d="1"/>
      </p:scale>
      <p:origin x="0" y="0"/>
    </p:cViewPr>
  </p:notesTextViewPr>
  <p:sorterViewPr>
    <p:cViewPr>
      <p:scale>
        <a:sx n="100" d="100"/>
        <a:sy n="100" d="100"/>
      </p:scale>
      <p:origin x="0" y="-8916"/>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 Maeda" userId="S::emi.maeda@ehyt.fi::3a9da292-b3ac-4cfa-b3c0-58b8d1155121" providerId="AD" clId="Web-{EACF88B4-1950-1553-6553-1ECD45A87F05}"/>
    <pc:docChg chg="modSld">
      <pc:chgData name="Emi Maeda" userId="S::emi.maeda@ehyt.fi::3a9da292-b3ac-4cfa-b3c0-58b8d1155121" providerId="AD" clId="Web-{EACF88B4-1950-1553-6553-1ECD45A87F05}" dt="2020-03-05T14:20:17" v="95" actId="20577"/>
      <pc:docMkLst>
        <pc:docMk/>
      </pc:docMkLst>
      <pc:sldChg chg="modSp">
        <pc:chgData name="Emi Maeda" userId="S::emi.maeda@ehyt.fi::3a9da292-b3ac-4cfa-b3c0-58b8d1155121" providerId="AD" clId="Web-{EACF88B4-1950-1553-6553-1ECD45A87F05}" dt="2020-03-05T14:20:17" v="94" actId="20577"/>
        <pc:sldMkLst>
          <pc:docMk/>
          <pc:sldMk cId="2618186905" sldId="310"/>
        </pc:sldMkLst>
        <pc:spChg chg="mod">
          <ac:chgData name="Emi Maeda" userId="S::emi.maeda@ehyt.fi::3a9da292-b3ac-4cfa-b3c0-58b8d1155121" providerId="AD" clId="Web-{EACF88B4-1950-1553-6553-1ECD45A87F05}" dt="2020-03-05T14:20:17" v="94" actId="20577"/>
          <ac:spMkLst>
            <pc:docMk/>
            <pc:sldMk cId="2618186905" sldId="310"/>
            <ac:spMk id="5" creationId="{00B687FE-A11A-486F-B21D-F375A728AF42}"/>
          </ac:spMkLst>
        </pc:spChg>
      </pc:sldChg>
      <pc:sldChg chg="modNotes">
        <pc:chgData name="Emi Maeda" userId="S::emi.maeda@ehyt.fi::3a9da292-b3ac-4cfa-b3c0-58b8d1155121" providerId="AD" clId="Web-{EACF88B4-1950-1553-6553-1ECD45A87F05}" dt="2020-03-05T14:12:07.218" v="7"/>
        <pc:sldMkLst>
          <pc:docMk/>
          <pc:sldMk cId="2971615415" sldId="320"/>
        </pc:sldMkLst>
      </pc:sldChg>
      <pc:sldChg chg="modSp">
        <pc:chgData name="Emi Maeda" userId="S::emi.maeda@ehyt.fi::3a9da292-b3ac-4cfa-b3c0-58b8d1155121" providerId="AD" clId="Web-{EACF88B4-1950-1553-6553-1ECD45A87F05}" dt="2020-03-05T14:12:56.311" v="12" actId="1076"/>
        <pc:sldMkLst>
          <pc:docMk/>
          <pc:sldMk cId="3389863311" sldId="723"/>
        </pc:sldMkLst>
        <pc:picChg chg="mod modCrop">
          <ac:chgData name="Emi Maeda" userId="S::emi.maeda@ehyt.fi::3a9da292-b3ac-4cfa-b3c0-58b8d1155121" providerId="AD" clId="Web-{EACF88B4-1950-1553-6553-1ECD45A87F05}" dt="2020-03-05T14:12:56.311" v="12" actId="1076"/>
          <ac:picMkLst>
            <pc:docMk/>
            <pc:sldMk cId="3389863311" sldId="723"/>
            <ac:picMk id="8" creationId="{788D2055-A66E-400F-BA2F-93B5D4C613BD}"/>
          </ac:picMkLst>
        </pc:picChg>
      </pc:sldChg>
      <pc:sldChg chg="modSp">
        <pc:chgData name="Emi Maeda" userId="S::emi.maeda@ehyt.fi::3a9da292-b3ac-4cfa-b3c0-58b8d1155121" providerId="AD" clId="Web-{EACF88B4-1950-1553-6553-1ECD45A87F05}" dt="2020-03-05T14:17:45.562" v="19" actId="20577"/>
        <pc:sldMkLst>
          <pc:docMk/>
          <pc:sldMk cId="3374746490" sldId="730"/>
        </pc:sldMkLst>
        <pc:spChg chg="mod">
          <ac:chgData name="Emi Maeda" userId="S::emi.maeda@ehyt.fi::3a9da292-b3ac-4cfa-b3c0-58b8d1155121" providerId="AD" clId="Web-{EACF88B4-1950-1553-6553-1ECD45A87F05}" dt="2020-03-05T14:17:45.562" v="19" actId="20577"/>
          <ac:spMkLst>
            <pc:docMk/>
            <pc:sldMk cId="3374746490" sldId="730"/>
            <ac:spMk id="3" creationId="{D663D331-70E3-4889-BBDF-32F00F999807}"/>
          </ac:spMkLst>
        </pc:spChg>
      </pc:sldChg>
      <pc:sldChg chg="modSp modNotes">
        <pc:chgData name="Emi Maeda" userId="S::emi.maeda@ehyt.fi::3a9da292-b3ac-4cfa-b3c0-58b8d1155121" providerId="AD" clId="Web-{EACF88B4-1950-1553-6553-1ECD45A87F05}" dt="2020-03-05T14:19:52.953" v="66" actId="20577"/>
        <pc:sldMkLst>
          <pc:docMk/>
          <pc:sldMk cId="1149374112" sldId="732"/>
        </pc:sldMkLst>
        <pc:spChg chg="mod">
          <ac:chgData name="Emi Maeda" userId="S::emi.maeda@ehyt.fi::3a9da292-b3ac-4cfa-b3c0-58b8d1155121" providerId="AD" clId="Web-{EACF88B4-1950-1553-6553-1ECD45A87F05}" dt="2020-03-05T14:19:52.953" v="66" actId="20577"/>
          <ac:spMkLst>
            <pc:docMk/>
            <pc:sldMk cId="1149374112" sldId="732"/>
            <ac:spMk id="3" creationId="{00919E3C-F57B-423B-A089-7C2D647BE741}"/>
          </ac:spMkLst>
        </pc:spChg>
      </pc:sldChg>
      <pc:sldChg chg="modSp">
        <pc:chgData name="Emi Maeda" userId="S::emi.maeda@ehyt.fi::3a9da292-b3ac-4cfa-b3c0-58b8d1155121" providerId="AD" clId="Web-{EACF88B4-1950-1553-6553-1ECD45A87F05}" dt="2020-03-05T14:12:26.265" v="9" actId="20577"/>
        <pc:sldMkLst>
          <pc:docMk/>
          <pc:sldMk cId="4030956075" sldId="736"/>
        </pc:sldMkLst>
        <pc:graphicFrameChg chg="modGraphic">
          <ac:chgData name="Emi Maeda" userId="S::emi.maeda@ehyt.fi::3a9da292-b3ac-4cfa-b3c0-58b8d1155121" providerId="AD" clId="Web-{EACF88B4-1950-1553-6553-1ECD45A87F05}" dt="2020-03-05T14:12:26.265" v="9" actId="20577"/>
          <ac:graphicFrameMkLst>
            <pc:docMk/>
            <pc:sldMk cId="4030956075" sldId="736"/>
            <ac:graphicFrameMk id="5" creationId="{A2DD516A-E53E-4881-A287-7AF42CEF39E0}"/>
          </ac:graphicFrameMkLst>
        </pc:graphicFrameChg>
      </pc:sldChg>
    </pc:docChg>
  </pc:docChgLst>
  <pc:docChgLst>
    <pc:chgData name="Emmi Lehtinen" userId="S::emmi.lehtinen@ehyt.fi::05dc25a2-95c4-4cd0-9899-9c720945826f" providerId="AD" clId="Web-{D0D70CD7-A7EC-AE56-920A-5A3B68B8C72F}"/>
    <pc:docChg chg="modSld">
      <pc:chgData name="Emmi Lehtinen" userId="S::emmi.lehtinen@ehyt.fi::05dc25a2-95c4-4cd0-9899-9c720945826f" providerId="AD" clId="Web-{D0D70CD7-A7EC-AE56-920A-5A3B68B8C72F}" dt="2020-03-05T14:21:11.923" v="3"/>
      <pc:docMkLst>
        <pc:docMk/>
      </pc:docMkLst>
      <pc:sldChg chg="modNotes">
        <pc:chgData name="Emmi Lehtinen" userId="S::emmi.lehtinen@ehyt.fi::05dc25a2-95c4-4cd0-9899-9c720945826f" providerId="AD" clId="Web-{D0D70CD7-A7EC-AE56-920A-5A3B68B8C72F}" dt="2020-03-05T14:21:11.923" v="3"/>
        <pc:sldMkLst>
          <pc:docMk/>
          <pc:sldMk cId="3374746490" sldId="730"/>
        </pc:sldMkLst>
      </pc:sldChg>
    </pc:docChg>
  </pc:docChgLst>
  <pc:docChgLst>
    <pc:chgData name="Emmi Lehtinen" userId="S::emmi.lehtinen@ehyt.fi::05dc25a2-95c4-4cd0-9899-9c720945826f" providerId="AD" clId="Web-{950B01C8-E137-2A97-19EB-6708623C437E}"/>
    <pc:docChg chg="modSld">
      <pc:chgData name="Emmi Lehtinen" userId="S::emmi.lehtinen@ehyt.fi::05dc25a2-95c4-4cd0-9899-9c720945826f" providerId="AD" clId="Web-{950B01C8-E137-2A97-19EB-6708623C437E}" dt="2020-03-09T07:55:00.263" v="3"/>
      <pc:docMkLst>
        <pc:docMk/>
      </pc:docMkLst>
      <pc:sldChg chg="modNotes">
        <pc:chgData name="Emmi Lehtinen" userId="S::emmi.lehtinen@ehyt.fi::05dc25a2-95c4-4cd0-9899-9c720945826f" providerId="AD" clId="Web-{950B01C8-E137-2A97-19EB-6708623C437E}" dt="2020-03-09T07:55:00.263" v="3"/>
        <pc:sldMkLst>
          <pc:docMk/>
          <pc:sldMk cId="2618186905" sldId="31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0C774B-5986-464B-8641-1AF6EEAB7A81}"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fi-FI"/>
        </a:p>
      </dgm:t>
    </dgm:pt>
    <dgm:pt modelId="{72BB66EF-BE10-402F-B9A1-B4DABB9E5920}">
      <dgm:prSet custT="1"/>
      <dgm:spPr>
        <a:solidFill>
          <a:schemeClr val="bg1"/>
        </a:solidFill>
      </dgm:spPr>
      <dgm:t>
        <a:bodyPr/>
        <a:lstStyle/>
        <a:p>
          <a:pPr algn="ctr">
            <a:spcBef>
              <a:spcPts val="600"/>
            </a:spcBef>
            <a:spcAft>
              <a:spcPts val="0"/>
            </a:spcAft>
          </a:pPr>
          <a:r>
            <a:rPr lang="fi-FI" sz="4000" b="0">
              <a:solidFill>
                <a:schemeClr val="accent1"/>
              </a:solidFill>
              <a:latin typeface="+mn-lt"/>
            </a:rPr>
            <a:t>Pohdi itsenäisesti, mitkä asiat ovat vaikuttaneet suhtautumiseesi päihteisiin</a:t>
          </a:r>
        </a:p>
      </dgm:t>
    </dgm:pt>
    <dgm:pt modelId="{AE3606CC-7E19-4DED-B46E-48746A65817D}" type="parTrans" cxnId="{D3AD380D-3026-4C81-B692-CE67702E1289}">
      <dgm:prSet/>
      <dgm:spPr/>
      <dgm:t>
        <a:bodyPr/>
        <a:lstStyle/>
        <a:p>
          <a:endParaRPr lang="fi-FI"/>
        </a:p>
      </dgm:t>
    </dgm:pt>
    <dgm:pt modelId="{756F3C51-749C-44F7-8D45-FAA9696082F9}" type="sibTrans" cxnId="{D3AD380D-3026-4C81-B692-CE67702E1289}">
      <dgm:prSet/>
      <dgm:spPr/>
      <dgm:t>
        <a:bodyPr/>
        <a:lstStyle/>
        <a:p>
          <a:endParaRPr lang="fi-FI"/>
        </a:p>
      </dgm:t>
    </dgm:pt>
    <dgm:pt modelId="{AFDE8054-0D0C-43DE-B759-C7A58AA2E793}" type="pres">
      <dgm:prSet presAssocID="{DE0C774B-5986-464B-8641-1AF6EEAB7A81}" presName="linear" presStyleCnt="0">
        <dgm:presLayoutVars>
          <dgm:animLvl val="lvl"/>
          <dgm:resizeHandles val="exact"/>
        </dgm:presLayoutVars>
      </dgm:prSet>
      <dgm:spPr/>
    </dgm:pt>
    <dgm:pt modelId="{46CA04CF-D001-4840-9323-589D1D8ADBCB}" type="pres">
      <dgm:prSet presAssocID="{72BB66EF-BE10-402F-B9A1-B4DABB9E5920}" presName="parentText" presStyleLbl="node1" presStyleIdx="0" presStyleCnt="1" custLinFactNeighborX="-1339" custLinFactNeighborY="4264">
        <dgm:presLayoutVars>
          <dgm:chMax val="0"/>
          <dgm:bulletEnabled val="1"/>
        </dgm:presLayoutVars>
      </dgm:prSet>
      <dgm:spPr/>
    </dgm:pt>
  </dgm:ptLst>
  <dgm:cxnLst>
    <dgm:cxn modelId="{69DFF100-A945-4897-B8CB-310D32C76DC3}" type="presOf" srcId="{DE0C774B-5986-464B-8641-1AF6EEAB7A81}" destId="{AFDE8054-0D0C-43DE-B759-C7A58AA2E793}" srcOrd="0" destOrd="0" presId="urn:microsoft.com/office/officeart/2005/8/layout/vList2"/>
    <dgm:cxn modelId="{D3AD380D-3026-4C81-B692-CE67702E1289}" srcId="{DE0C774B-5986-464B-8641-1AF6EEAB7A81}" destId="{72BB66EF-BE10-402F-B9A1-B4DABB9E5920}" srcOrd="0" destOrd="0" parTransId="{AE3606CC-7E19-4DED-B46E-48746A65817D}" sibTransId="{756F3C51-749C-44F7-8D45-FAA9696082F9}"/>
    <dgm:cxn modelId="{0860C087-FD15-4859-9503-9722DF596752}" type="presOf" srcId="{72BB66EF-BE10-402F-B9A1-B4DABB9E5920}" destId="{46CA04CF-D001-4840-9323-589D1D8ADBCB}" srcOrd="0" destOrd="0" presId="urn:microsoft.com/office/officeart/2005/8/layout/vList2"/>
    <dgm:cxn modelId="{10E81D60-FB0E-402F-9413-DBD0F360515E}" type="presParOf" srcId="{AFDE8054-0D0C-43DE-B759-C7A58AA2E793}" destId="{46CA04CF-D001-4840-9323-589D1D8ADBC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0C774B-5986-464B-8641-1AF6EEAB7A81}"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fi-FI"/>
        </a:p>
      </dgm:t>
    </dgm:pt>
    <dgm:pt modelId="{72BB66EF-BE10-402F-B9A1-B4DABB9E5920}">
      <dgm:prSet custT="1"/>
      <dgm:spPr>
        <a:solidFill>
          <a:schemeClr val="bg1"/>
        </a:solidFill>
      </dgm:spPr>
      <dgm:t>
        <a:bodyPr/>
        <a:lstStyle/>
        <a:p>
          <a:pPr algn="ctr">
            <a:spcBef>
              <a:spcPts val="600"/>
            </a:spcBef>
            <a:spcAft>
              <a:spcPts val="0"/>
            </a:spcAft>
          </a:pPr>
          <a:r>
            <a:rPr kumimoji="0" lang="fi-FI" sz="4000" b="0" i="0" u="none" strike="noStrike" cap="none" spc="0" normalizeH="0" baseline="0" noProof="0">
              <a:ln>
                <a:noFill/>
              </a:ln>
              <a:solidFill>
                <a:schemeClr val="accent1"/>
              </a:solidFill>
              <a:effectLst/>
              <a:uLnTx/>
              <a:uFillTx/>
              <a:latin typeface="+mn-lt"/>
              <a:ea typeface="+mn-ea"/>
              <a:cs typeface="Arial"/>
            </a:rPr>
            <a:t>Osallistun opiskelijatapahtumiin </a:t>
          </a:r>
          <a:br>
            <a:rPr kumimoji="0" lang="fi-FI" sz="4000" b="0" i="0" u="none" strike="noStrike" cap="none" spc="0" normalizeH="0" baseline="0" noProof="0">
              <a:ln>
                <a:noFill/>
              </a:ln>
              <a:solidFill>
                <a:schemeClr val="accent1"/>
              </a:solidFill>
              <a:effectLst/>
              <a:uLnTx/>
              <a:uFillTx/>
              <a:latin typeface="+mn-lt"/>
              <a:ea typeface="+mn-ea"/>
              <a:cs typeface="Arial"/>
            </a:rPr>
          </a:br>
          <a:r>
            <a:rPr kumimoji="0" lang="fi-FI" sz="4000" b="0" i="0" u="none" strike="noStrike" cap="none" spc="0" normalizeH="0" baseline="0" noProof="0">
              <a:ln>
                <a:noFill/>
              </a:ln>
              <a:solidFill>
                <a:schemeClr val="accent1"/>
              </a:solidFill>
              <a:effectLst/>
              <a:uLnTx/>
              <a:uFillTx/>
              <a:latin typeface="+mn-lt"/>
              <a:ea typeface="+mn-ea"/>
              <a:cs typeface="Arial"/>
            </a:rPr>
            <a:t>mielelläni – en laisinkaan</a:t>
          </a:r>
          <a:endParaRPr lang="fi-FI" sz="4000" b="0">
            <a:solidFill>
              <a:schemeClr val="accent1"/>
            </a:solidFill>
            <a:latin typeface="+mn-lt"/>
          </a:endParaRPr>
        </a:p>
      </dgm:t>
    </dgm:pt>
    <dgm:pt modelId="{AE3606CC-7E19-4DED-B46E-48746A65817D}" type="parTrans" cxnId="{D3AD380D-3026-4C81-B692-CE67702E1289}">
      <dgm:prSet/>
      <dgm:spPr/>
      <dgm:t>
        <a:bodyPr/>
        <a:lstStyle/>
        <a:p>
          <a:endParaRPr lang="fi-FI"/>
        </a:p>
      </dgm:t>
    </dgm:pt>
    <dgm:pt modelId="{756F3C51-749C-44F7-8D45-FAA9696082F9}" type="sibTrans" cxnId="{D3AD380D-3026-4C81-B692-CE67702E1289}">
      <dgm:prSet/>
      <dgm:spPr/>
      <dgm:t>
        <a:bodyPr/>
        <a:lstStyle/>
        <a:p>
          <a:endParaRPr lang="fi-FI"/>
        </a:p>
      </dgm:t>
    </dgm:pt>
    <dgm:pt modelId="{AFDE8054-0D0C-43DE-B759-C7A58AA2E793}" type="pres">
      <dgm:prSet presAssocID="{DE0C774B-5986-464B-8641-1AF6EEAB7A81}" presName="linear" presStyleCnt="0">
        <dgm:presLayoutVars>
          <dgm:animLvl val="lvl"/>
          <dgm:resizeHandles val="exact"/>
        </dgm:presLayoutVars>
      </dgm:prSet>
      <dgm:spPr/>
    </dgm:pt>
    <dgm:pt modelId="{46CA04CF-D001-4840-9323-589D1D8ADBCB}" type="pres">
      <dgm:prSet presAssocID="{72BB66EF-BE10-402F-B9A1-B4DABB9E5920}" presName="parentText" presStyleLbl="node1" presStyleIdx="0" presStyleCnt="1" custLinFactNeighborX="-1339" custLinFactNeighborY="4264">
        <dgm:presLayoutVars>
          <dgm:chMax val="0"/>
          <dgm:bulletEnabled val="1"/>
        </dgm:presLayoutVars>
      </dgm:prSet>
      <dgm:spPr/>
    </dgm:pt>
  </dgm:ptLst>
  <dgm:cxnLst>
    <dgm:cxn modelId="{69DFF100-A945-4897-B8CB-310D32C76DC3}" type="presOf" srcId="{DE0C774B-5986-464B-8641-1AF6EEAB7A81}" destId="{AFDE8054-0D0C-43DE-B759-C7A58AA2E793}" srcOrd="0" destOrd="0" presId="urn:microsoft.com/office/officeart/2005/8/layout/vList2"/>
    <dgm:cxn modelId="{D3AD380D-3026-4C81-B692-CE67702E1289}" srcId="{DE0C774B-5986-464B-8641-1AF6EEAB7A81}" destId="{72BB66EF-BE10-402F-B9A1-B4DABB9E5920}" srcOrd="0" destOrd="0" parTransId="{AE3606CC-7E19-4DED-B46E-48746A65817D}" sibTransId="{756F3C51-749C-44F7-8D45-FAA9696082F9}"/>
    <dgm:cxn modelId="{0860C087-FD15-4859-9503-9722DF596752}" type="presOf" srcId="{72BB66EF-BE10-402F-B9A1-B4DABB9E5920}" destId="{46CA04CF-D001-4840-9323-589D1D8ADBCB}" srcOrd="0" destOrd="0" presId="urn:microsoft.com/office/officeart/2005/8/layout/vList2"/>
    <dgm:cxn modelId="{10E81D60-FB0E-402F-9413-DBD0F360515E}" type="presParOf" srcId="{AFDE8054-0D0C-43DE-B759-C7A58AA2E793}" destId="{46CA04CF-D001-4840-9323-589D1D8ADBC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0C774B-5986-464B-8641-1AF6EEAB7A81}"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fi-FI"/>
        </a:p>
      </dgm:t>
    </dgm:pt>
    <dgm:pt modelId="{72BB66EF-BE10-402F-B9A1-B4DABB9E5920}">
      <dgm:prSet custT="1"/>
      <dgm:spPr>
        <a:solidFill>
          <a:schemeClr val="bg1"/>
        </a:solidFill>
      </dgm:spPr>
      <dgm:t>
        <a:bodyPr/>
        <a:lstStyle/>
        <a:p>
          <a:pPr algn="ctr">
            <a:spcBef>
              <a:spcPts val="600"/>
            </a:spcBef>
            <a:spcAft>
              <a:spcPts val="0"/>
            </a:spcAft>
          </a:pPr>
          <a:r>
            <a:rPr lang="fi-FI" sz="4000" b="0">
              <a:solidFill>
                <a:schemeClr val="accent1"/>
              </a:solidFill>
              <a:latin typeface="+mn-lt"/>
              <a:cs typeface="Arial"/>
            </a:rPr>
            <a:t>Päihtyminen </a:t>
          </a:r>
          <a:br>
            <a:rPr lang="fi-FI" sz="4000" b="0">
              <a:solidFill>
                <a:schemeClr val="accent1"/>
              </a:solidFill>
              <a:latin typeface="+mn-lt"/>
              <a:cs typeface="Arial"/>
            </a:rPr>
          </a:br>
          <a:r>
            <a:rPr lang="fi-FI" sz="4000" b="0">
              <a:solidFill>
                <a:schemeClr val="accent1"/>
              </a:solidFill>
              <a:latin typeface="+mn-lt"/>
              <a:cs typeface="Arial"/>
            </a:rPr>
            <a:t>kuuluu opiskelijakulttuuriin – ei kuulu</a:t>
          </a:r>
          <a:endParaRPr lang="fi-FI" sz="4000" b="0">
            <a:solidFill>
              <a:schemeClr val="accent1"/>
            </a:solidFill>
            <a:latin typeface="+mn-lt"/>
          </a:endParaRPr>
        </a:p>
      </dgm:t>
    </dgm:pt>
    <dgm:pt modelId="{AE3606CC-7E19-4DED-B46E-48746A65817D}" type="parTrans" cxnId="{D3AD380D-3026-4C81-B692-CE67702E1289}">
      <dgm:prSet/>
      <dgm:spPr/>
      <dgm:t>
        <a:bodyPr/>
        <a:lstStyle/>
        <a:p>
          <a:endParaRPr lang="fi-FI"/>
        </a:p>
      </dgm:t>
    </dgm:pt>
    <dgm:pt modelId="{756F3C51-749C-44F7-8D45-FAA9696082F9}" type="sibTrans" cxnId="{D3AD380D-3026-4C81-B692-CE67702E1289}">
      <dgm:prSet/>
      <dgm:spPr/>
      <dgm:t>
        <a:bodyPr/>
        <a:lstStyle/>
        <a:p>
          <a:endParaRPr lang="fi-FI"/>
        </a:p>
      </dgm:t>
    </dgm:pt>
    <dgm:pt modelId="{AFDE8054-0D0C-43DE-B759-C7A58AA2E793}" type="pres">
      <dgm:prSet presAssocID="{DE0C774B-5986-464B-8641-1AF6EEAB7A81}" presName="linear" presStyleCnt="0">
        <dgm:presLayoutVars>
          <dgm:animLvl val="lvl"/>
          <dgm:resizeHandles val="exact"/>
        </dgm:presLayoutVars>
      </dgm:prSet>
      <dgm:spPr/>
    </dgm:pt>
    <dgm:pt modelId="{46CA04CF-D001-4840-9323-589D1D8ADBCB}" type="pres">
      <dgm:prSet presAssocID="{72BB66EF-BE10-402F-B9A1-B4DABB9E5920}" presName="parentText" presStyleLbl="node1" presStyleIdx="0" presStyleCnt="1" custLinFactNeighborX="-1339" custLinFactNeighborY="4264">
        <dgm:presLayoutVars>
          <dgm:chMax val="0"/>
          <dgm:bulletEnabled val="1"/>
        </dgm:presLayoutVars>
      </dgm:prSet>
      <dgm:spPr/>
    </dgm:pt>
  </dgm:ptLst>
  <dgm:cxnLst>
    <dgm:cxn modelId="{69DFF100-A945-4897-B8CB-310D32C76DC3}" type="presOf" srcId="{DE0C774B-5986-464B-8641-1AF6EEAB7A81}" destId="{AFDE8054-0D0C-43DE-B759-C7A58AA2E793}" srcOrd="0" destOrd="0" presId="urn:microsoft.com/office/officeart/2005/8/layout/vList2"/>
    <dgm:cxn modelId="{D3AD380D-3026-4C81-B692-CE67702E1289}" srcId="{DE0C774B-5986-464B-8641-1AF6EEAB7A81}" destId="{72BB66EF-BE10-402F-B9A1-B4DABB9E5920}" srcOrd="0" destOrd="0" parTransId="{AE3606CC-7E19-4DED-B46E-48746A65817D}" sibTransId="{756F3C51-749C-44F7-8D45-FAA9696082F9}"/>
    <dgm:cxn modelId="{0860C087-FD15-4859-9503-9722DF596752}" type="presOf" srcId="{72BB66EF-BE10-402F-B9A1-B4DABB9E5920}" destId="{46CA04CF-D001-4840-9323-589D1D8ADBCB}" srcOrd="0" destOrd="0" presId="urn:microsoft.com/office/officeart/2005/8/layout/vList2"/>
    <dgm:cxn modelId="{10E81D60-FB0E-402F-9413-DBD0F360515E}" type="presParOf" srcId="{AFDE8054-0D0C-43DE-B759-C7A58AA2E793}" destId="{46CA04CF-D001-4840-9323-589D1D8ADBCB}" srcOrd="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0C774B-5986-464B-8641-1AF6EEAB7A81}"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fi-FI"/>
        </a:p>
      </dgm:t>
    </dgm:pt>
    <dgm:pt modelId="{72BB66EF-BE10-402F-B9A1-B4DABB9E5920}">
      <dgm:prSet custT="1"/>
      <dgm:spPr>
        <a:solidFill>
          <a:schemeClr val="bg1"/>
        </a:solidFill>
      </dgm:spPr>
      <dgm:t>
        <a:bodyPr/>
        <a:lstStyle/>
        <a:p>
          <a:pPr algn="ctr">
            <a:spcBef>
              <a:spcPts val="600"/>
            </a:spcBef>
            <a:spcAft>
              <a:spcPts val="0"/>
            </a:spcAft>
          </a:pPr>
          <a:r>
            <a:rPr lang="fi-FI" sz="4000" b="0" dirty="0">
              <a:solidFill>
                <a:schemeClr val="accent1"/>
              </a:solidFill>
              <a:latin typeface="+mn-lt"/>
              <a:cs typeface="Arial"/>
            </a:rPr>
            <a:t>Olen ollut huolissani opiskelukaverin päihteidenkäytöstä </a:t>
          </a:r>
          <a:br>
            <a:rPr lang="fi-FI" sz="4000" b="0" dirty="0">
              <a:solidFill>
                <a:schemeClr val="accent1"/>
              </a:solidFill>
              <a:latin typeface="+mn-lt"/>
              <a:cs typeface="Arial"/>
            </a:rPr>
          </a:br>
          <a:r>
            <a:rPr lang="fi-FI" sz="4000" b="0" dirty="0">
              <a:solidFill>
                <a:schemeClr val="accent1"/>
              </a:solidFill>
              <a:latin typeface="+mn-lt"/>
              <a:cs typeface="Arial"/>
            </a:rPr>
            <a:t>– en ole ollut</a:t>
          </a:r>
          <a:endParaRPr lang="fi-FI" sz="4000" b="0" dirty="0">
            <a:solidFill>
              <a:schemeClr val="accent1"/>
            </a:solidFill>
            <a:latin typeface="+mn-lt"/>
          </a:endParaRPr>
        </a:p>
      </dgm:t>
    </dgm:pt>
    <dgm:pt modelId="{AE3606CC-7E19-4DED-B46E-48746A65817D}" type="parTrans" cxnId="{D3AD380D-3026-4C81-B692-CE67702E1289}">
      <dgm:prSet/>
      <dgm:spPr/>
      <dgm:t>
        <a:bodyPr/>
        <a:lstStyle/>
        <a:p>
          <a:endParaRPr lang="fi-FI"/>
        </a:p>
      </dgm:t>
    </dgm:pt>
    <dgm:pt modelId="{756F3C51-749C-44F7-8D45-FAA9696082F9}" type="sibTrans" cxnId="{D3AD380D-3026-4C81-B692-CE67702E1289}">
      <dgm:prSet/>
      <dgm:spPr/>
      <dgm:t>
        <a:bodyPr/>
        <a:lstStyle/>
        <a:p>
          <a:endParaRPr lang="fi-FI"/>
        </a:p>
      </dgm:t>
    </dgm:pt>
    <dgm:pt modelId="{AFDE8054-0D0C-43DE-B759-C7A58AA2E793}" type="pres">
      <dgm:prSet presAssocID="{DE0C774B-5986-464B-8641-1AF6EEAB7A81}" presName="linear" presStyleCnt="0">
        <dgm:presLayoutVars>
          <dgm:animLvl val="lvl"/>
          <dgm:resizeHandles val="exact"/>
        </dgm:presLayoutVars>
      </dgm:prSet>
      <dgm:spPr/>
    </dgm:pt>
    <dgm:pt modelId="{46CA04CF-D001-4840-9323-589D1D8ADBCB}" type="pres">
      <dgm:prSet presAssocID="{72BB66EF-BE10-402F-B9A1-B4DABB9E5920}" presName="parentText" presStyleLbl="node1" presStyleIdx="0" presStyleCnt="1" custLinFactNeighborX="-1339" custLinFactNeighborY="4264">
        <dgm:presLayoutVars>
          <dgm:chMax val="0"/>
          <dgm:bulletEnabled val="1"/>
        </dgm:presLayoutVars>
      </dgm:prSet>
      <dgm:spPr/>
    </dgm:pt>
  </dgm:ptLst>
  <dgm:cxnLst>
    <dgm:cxn modelId="{69DFF100-A945-4897-B8CB-310D32C76DC3}" type="presOf" srcId="{DE0C774B-5986-464B-8641-1AF6EEAB7A81}" destId="{AFDE8054-0D0C-43DE-B759-C7A58AA2E793}" srcOrd="0" destOrd="0" presId="urn:microsoft.com/office/officeart/2005/8/layout/vList2"/>
    <dgm:cxn modelId="{D3AD380D-3026-4C81-B692-CE67702E1289}" srcId="{DE0C774B-5986-464B-8641-1AF6EEAB7A81}" destId="{72BB66EF-BE10-402F-B9A1-B4DABB9E5920}" srcOrd="0" destOrd="0" parTransId="{AE3606CC-7E19-4DED-B46E-48746A65817D}" sibTransId="{756F3C51-749C-44F7-8D45-FAA9696082F9}"/>
    <dgm:cxn modelId="{0860C087-FD15-4859-9503-9722DF596752}" type="presOf" srcId="{72BB66EF-BE10-402F-B9A1-B4DABB9E5920}" destId="{46CA04CF-D001-4840-9323-589D1D8ADBCB}" srcOrd="0" destOrd="0" presId="urn:microsoft.com/office/officeart/2005/8/layout/vList2"/>
    <dgm:cxn modelId="{10E81D60-FB0E-402F-9413-DBD0F360515E}" type="presParOf" srcId="{AFDE8054-0D0C-43DE-B759-C7A58AA2E793}" destId="{46CA04CF-D001-4840-9323-589D1D8ADBCB}"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A04CF-D001-4840-9323-589D1D8ADBCB}">
      <dsp:nvSpPr>
        <dsp:cNvPr id="0" name=""/>
        <dsp:cNvSpPr/>
      </dsp:nvSpPr>
      <dsp:spPr>
        <a:xfrm>
          <a:off x="0" y="1261325"/>
          <a:ext cx="9907797" cy="1597050"/>
        </a:xfrm>
        <a:prstGeom prst="round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ts val="0"/>
            </a:spcAft>
            <a:buNone/>
          </a:pPr>
          <a:r>
            <a:rPr lang="fi-FI" sz="4000" b="0" kern="1200">
              <a:solidFill>
                <a:schemeClr val="accent1"/>
              </a:solidFill>
              <a:latin typeface="+mn-lt"/>
            </a:rPr>
            <a:t>Pohdi itsenäisesti, mitkä asiat ovat vaikuttaneet suhtautumiseesi päihteisiin</a:t>
          </a:r>
        </a:p>
      </dsp:txBody>
      <dsp:txXfrm>
        <a:off x="77962" y="1339287"/>
        <a:ext cx="9751873" cy="14411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A04CF-D001-4840-9323-589D1D8ADBCB}">
      <dsp:nvSpPr>
        <dsp:cNvPr id="0" name=""/>
        <dsp:cNvSpPr/>
      </dsp:nvSpPr>
      <dsp:spPr>
        <a:xfrm>
          <a:off x="0" y="1261325"/>
          <a:ext cx="9907797" cy="1597050"/>
        </a:xfrm>
        <a:prstGeom prst="round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ts val="0"/>
            </a:spcAft>
            <a:buNone/>
          </a:pPr>
          <a:r>
            <a:rPr kumimoji="0" lang="fi-FI" sz="4000" b="0" i="0" u="none" strike="noStrike" kern="1200" cap="none" spc="0" normalizeH="0" baseline="0" noProof="0">
              <a:ln>
                <a:noFill/>
              </a:ln>
              <a:solidFill>
                <a:schemeClr val="accent1"/>
              </a:solidFill>
              <a:effectLst/>
              <a:uLnTx/>
              <a:uFillTx/>
              <a:latin typeface="+mn-lt"/>
              <a:ea typeface="+mn-ea"/>
              <a:cs typeface="Arial"/>
            </a:rPr>
            <a:t>Osallistun opiskelijatapahtumiin </a:t>
          </a:r>
          <a:br>
            <a:rPr kumimoji="0" lang="fi-FI" sz="4000" b="0" i="0" u="none" strike="noStrike" kern="1200" cap="none" spc="0" normalizeH="0" baseline="0" noProof="0">
              <a:ln>
                <a:noFill/>
              </a:ln>
              <a:solidFill>
                <a:schemeClr val="accent1"/>
              </a:solidFill>
              <a:effectLst/>
              <a:uLnTx/>
              <a:uFillTx/>
              <a:latin typeface="+mn-lt"/>
              <a:ea typeface="+mn-ea"/>
              <a:cs typeface="Arial"/>
            </a:rPr>
          </a:br>
          <a:r>
            <a:rPr kumimoji="0" lang="fi-FI" sz="4000" b="0" i="0" u="none" strike="noStrike" kern="1200" cap="none" spc="0" normalizeH="0" baseline="0" noProof="0">
              <a:ln>
                <a:noFill/>
              </a:ln>
              <a:solidFill>
                <a:schemeClr val="accent1"/>
              </a:solidFill>
              <a:effectLst/>
              <a:uLnTx/>
              <a:uFillTx/>
              <a:latin typeface="+mn-lt"/>
              <a:ea typeface="+mn-ea"/>
              <a:cs typeface="Arial"/>
            </a:rPr>
            <a:t>mielelläni – en laisinkaan</a:t>
          </a:r>
          <a:endParaRPr lang="fi-FI" sz="4000" b="0" kern="1200">
            <a:solidFill>
              <a:schemeClr val="accent1"/>
            </a:solidFill>
            <a:latin typeface="+mn-lt"/>
          </a:endParaRPr>
        </a:p>
      </dsp:txBody>
      <dsp:txXfrm>
        <a:off x="77962" y="1339287"/>
        <a:ext cx="9751873" cy="14411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A04CF-D001-4840-9323-589D1D8ADBCB}">
      <dsp:nvSpPr>
        <dsp:cNvPr id="0" name=""/>
        <dsp:cNvSpPr/>
      </dsp:nvSpPr>
      <dsp:spPr>
        <a:xfrm>
          <a:off x="0" y="1261325"/>
          <a:ext cx="9907797" cy="1597050"/>
        </a:xfrm>
        <a:prstGeom prst="round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ts val="0"/>
            </a:spcAft>
            <a:buNone/>
          </a:pPr>
          <a:r>
            <a:rPr lang="fi-FI" sz="4000" b="0" kern="1200">
              <a:solidFill>
                <a:schemeClr val="accent1"/>
              </a:solidFill>
              <a:latin typeface="+mn-lt"/>
              <a:cs typeface="Arial"/>
            </a:rPr>
            <a:t>Päihtyminen </a:t>
          </a:r>
          <a:br>
            <a:rPr lang="fi-FI" sz="4000" b="0" kern="1200">
              <a:solidFill>
                <a:schemeClr val="accent1"/>
              </a:solidFill>
              <a:latin typeface="+mn-lt"/>
              <a:cs typeface="Arial"/>
            </a:rPr>
          </a:br>
          <a:r>
            <a:rPr lang="fi-FI" sz="4000" b="0" kern="1200">
              <a:solidFill>
                <a:schemeClr val="accent1"/>
              </a:solidFill>
              <a:latin typeface="+mn-lt"/>
              <a:cs typeface="Arial"/>
            </a:rPr>
            <a:t>kuuluu opiskelijakulttuuriin – ei kuulu</a:t>
          </a:r>
          <a:endParaRPr lang="fi-FI" sz="4000" b="0" kern="1200">
            <a:solidFill>
              <a:schemeClr val="accent1"/>
            </a:solidFill>
            <a:latin typeface="+mn-lt"/>
          </a:endParaRPr>
        </a:p>
      </dsp:txBody>
      <dsp:txXfrm>
        <a:off x="77962" y="1339287"/>
        <a:ext cx="9751873" cy="14411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A04CF-D001-4840-9323-589D1D8ADBCB}">
      <dsp:nvSpPr>
        <dsp:cNvPr id="0" name=""/>
        <dsp:cNvSpPr/>
      </dsp:nvSpPr>
      <dsp:spPr>
        <a:xfrm>
          <a:off x="0" y="983067"/>
          <a:ext cx="9907797" cy="2205450"/>
        </a:xfrm>
        <a:prstGeom prst="round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ts val="0"/>
            </a:spcAft>
            <a:buNone/>
          </a:pPr>
          <a:r>
            <a:rPr lang="fi-FI" sz="4000" b="0" kern="1200" dirty="0">
              <a:solidFill>
                <a:schemeClr val="accent1"/>
              </a:solidFill>
              <a:latin typeface="+mn-lt"/>
              <a:cs typeface="Arial"/>
            </a:rPr>
            <a:t>Olen ollut huolissani opiskelukaverin päihteidenkäytöstä </a:t>
          </a:r>
          <a:br>
            <a:rPr lang="fi-FI" sz="4000" b="0" kern="1200" dirty="0">
              <a:solidFill>
                <a:schemeClr val="accent1"/>
              </a:solidFill>
              <a:latin typeface="+mn-lt"/>
              <a:cs typeface="Arial"/>
            </a:rPr>
          </a:br>
          <a:r>
            <a:rPr lang="fi-FI" sz="4000" b="0" kern="1200" dirty="0">
              <a:solidFill>
                <a:schemeClr val="accent1"/>
              </a:solidFill>
              <a:latin typeface="+mn-lt"/>
              <a:cs typeface="Arial"/>
            </a:rPr>
            <a:t>– en ole ollut</a:t>
          </a:r>
          <a:endParaRPr lang="fi-FI" sz="4000" b="0" kern="1200" dirty="0">
            <a:solidFill>
              <a:schemeClr val="accent1"/>
            </a:solidFill>
            <a:latin typeface="+mn-lt"/>
          </a:endParaRPr>
        </a:p>
      </dsp:txBody>
      <dsp:txXfrm>
        <a:off x="107661" y="1090728"/>
        <a:ext cx="9692475"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5C23678-42AF-489A-86AA-E4189A6A853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I"/>
          </a:p>
        </p:txBody>
      </p:sp>
      <p:sp>
        <p:nvSpPr>
          <p:cNvPr id="3" name="Date Placeholder 2">
            <a:extLst>
              <a:ext uri="{FF2B5EF4-FFF2-40B4-BE49-F238E27FC236}">
                <a16:creationId xmlns:a16="http://schemas.microsoft.com/office/drawing/2014/main" id="{23847758-A8DD-4D72-82CC-16BBF4FB55D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3349E8-2A08-41B6-8EF5-90FC3685BFD6}" type="datetimeFigureOut">
              <a:rPr lang="en-FI" smtClean="0"/>
              <a:t>08/26/2020</a:t>
            </a:fld>
            <a:endParaRPr lang="en-FI"/>
          </a:p>
        </p:txBody>
      </p:sp>
      <p:sp>
        <p:nvSpPr>
          <p:cNvPr id="4" name="Footer Placeholder 3">
            <a:extLst>
              <a:ext uri="{FF2B5EF4-FFF2-40B4-BE49-F238E27FC236}">
                <a16:creationId xmlns:a16="http://schemas.microsoft.com/office/drawing/2014/main" id="{3B32E3F3-DAA3-485F-BD71-04FA07DD346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FI"/>
          </a:p>
        </p:txBody>
      </p:sp>
      <p:sp>
        <p:nvSpPr>
          <p:cNvPr id="5" name="Slide Number Placeholder 4">
            <a:extLst>
              <a:ext uri="{FF2B5EF4-FFF2-40B4-BE49-F238E27FC236}">
                <a16:creationId xmlns:a16="http://schemas.microsoft.com/office/drawing/2014/main" id="{A378584B-436A-48C3-91F2-F5984905561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E9A810-57AF-4D5D-B219-77387D87EE21}" type="slidenum">
              <a:rPr lang="en-FI" smtClean="0"/>
              <a:t>‹#›</a:t>
            </a:fld>
            <a:endParaRPr lang="en-FI"/>
          </a:p>
        </p:txBody>
      </p:sp>
    </p:spTree>
    <p:extLst>
      <p:ext uri="{BB962C8B-B14F-4D97-AF65-F5344CB8AC3E}">
        <p14:creationId xmlns:p14="http://schemas.microsoft.com/office/powerpoint/2010/main" val="13482471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94E390C9-0A4B-433B-95A0-771D6D8326ED}" type="datetimeFigureOut">
              <a:rPr lang="fi-FI" smtClean="0"/>
              <a:t>26.08.2020</a:t>
            </a:fld>
            <a:endParaRPr lang="fi-FI"/>
          </a:p>
        </p:txBody>
      </p:sp>
      <p:sp>
        <p:nvSpPr>
          <p:cNvPr id="4" name="Dian kuvan paikkamerkki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19B1DBEE-2529-47DF-8872-751B125E255C}" type="slidenum">
              <a:rPr lang="fi-FI" smtClean="0"/>
              <a:t>‹#›</a:t>
            </a:fld>
            <a:endParaRPr lang="fi-FI"/>
          </a:p>
        </p:txBody>
      </p:sp>
    </p:spTree>
    <p:extLst>
      <p:ext uri="{BB962C8B-B14F-4D97-AF65-F5344CB8AC3E}">
        <p14:creationId xmlns:p14="http://schemas.microsoft.com/office/powerpoint/2010/main" val="60926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humak.fi/wp-content/uploads/2016/10/preventiimi-a5-netti.pdf"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yths.fi/filebank/1500-9_Opiskelijoiden__paihdekulttuuri_Maunu.pdf"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nyyti.fi/opiskelijoille/loyda-apua/meielnterveys/"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theseus.fi/bitstream/handle/10024/145772/VisseljaYlonen.pdf?sequence=1&amp;isAllowed=y"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rtl="0" fontAlgn="base"/>
            <a:r>
              <a:rPr lang="fi-FI" sz="1200" b="0" i="0" kern="1200" dirty="0">
                <a:solidFill>
                  <a:schemeClr val="tx1"/>
                </a:solidFill>
                <a:effectLst/>
                <a:latin typeface="+mn-lt"/>
                <a:ea typeface="+mn-ea"/>
                <a:cs typeface="+mn-cs"/>
              </a:rPr>
              <a:t>​</a:t>
            </a:r>
            <a:r>
              <a:rPr lang="fi-FI" dirty="0">
                <a:cs typeface="Calibri"/>
              </a:rPr>
              <a:t>(</a:t>
            </a:r>
            <a:r>
              <a:rPr lang="fi-FI">
                <a:cs typeface="Calibri"/>
              </a:rPr>
              <a:t>Versio 2.0</a:t>
            </a:r>
            <a:r>
              <a:rPr lang="fi-FI" dirty="0">
                <a:cs typeface="Calibri"/>
              </a:rPr>
              <a:t>, </a:t>
            </a:r>
            <a:r>
              <a:rPr lang="fi-FI">
                <a:cs typeface="Calibri"/>
              </a:rPr>
              <a:t>julkaistu 25.8.2020</a:t>
            </a:r>
            <a:r>
              <a:rPr lang="fi-FI" dirty="0">
                <a:cs typeface="Calibri"/>
              </a:rPr>
              <a:t>)</a:t>
            </a:r>
            <a:endParaRPr lang="fi-FI" dirty="0"/>
          </a:p>
          <a:p>
            <a:endParaRPr lang="fi-FI" dirty="0"/>
          </a:p>
          <a:p>
            <a:pPr algn="l"/>
            <a:r>
              <a:rPr lang="fi-FI" sz="1200" b="0" i="0" u="none" strike="noStrike" kern="1200" dirty="0">
                <a:solidFill>
                  <a:schemeClr val="tx1"/>
                </a:solidFill>
                <a:effectLst/>
                <a:latin typeface="+mn-lt"/>
                <a:ea typeface="+mn-ea"/>
                <a:cs typeface="+mn-cs"/>
              </a:rPr>
              <a:t>Tämä on </a:t>
            </a:r>
            <a:r>
              <a:rPr lang="fi-FI" dirty="0"/>
              <a:t>Päihteiden rooli opiskeluyhteisössä </a:t>
            </a:r>
            <a:r>
              <a:rPr lang="fi-FI" sz="1200" b="0" i="0" u="none" strike="noStrike" kern="1200" dirty="0">
                <a:solidFill>
                  <a:schemeClr val="tx1"/>
                </a:solidFill>
                <a:effectLst/>
                <a:latin typeface="+mn-lt"/>
                <a:ea typeface="+mn-ea"/>
                <a:cs typeface="+mn-cs"/>
              </a:rPr>
              <a:t>-koulutus. Kyseessä on livekoulutus, mutta materiaalia voidaan pienin muutoksin käyttää myös webinaarimuotoisissa koulutuksissa sähköisillä alustoilla, joissa tuutorit voidaan jakaa pienryhmiin keskusteluja varten. Koulutus on kehitetty Ehyt ry:n ja </a:t>
            </a:r>
            <a:r>
              <a:rPr lang="fi-FI" sz="1200" b="0" i="0" u="none" strike="noStrike" kern="1200" dirty="0" err="1">
                <a:solidFill>
                  <a:schemeClr val="tx1"/>
                </a:solidFill>
                <a:effectLst/>
                <a:latin typeface="+mn-lt"/>
                <a:ea typeface="+mn-ea"/>
                <a:cs typeface="+mn-cs"/>
              </a:rPr>
              <a:t>Nyyti</a:t>
            </a:r>
            <a:r>
              <a:rPr lang="fi-FI" sz="1200" b="0" i="0" u="none" strike="noStrike" kern="1200" dirty="0">
                <a:solidFill>
                  <a:schemeClr val="tx1"/>
                </a:solidFill>
                <a:effectLst/>
                <a:latin typeface="+mn-lt"/>
                <a:ea typeface="+mn-ea"/>
                <a:cs typeface="+mn-cs"/>
              </a:rPr>
              <a:t> ry:n yhteisessä KUPLA-hankkeessa 2018-2020. Hankkeen tavoitteena oli mm. korkeakouluopiskelijoiden hyvinvoinnin ja opiskelukyvyn tukeminen. ​</a:t>
            </a:r>
            <a:r>
              <a:rPr lang="en-US" sz="1200" b="0" i="0" kern="1200" dirty="0">
                <a:solidFill>
                  <a:schemeClr val="tx1"/>
                </a:solidFill>
                <a:effectLst/>
                <a:latin typeface="+mn-lt"/>
                <a:ea typeface="+mn-ea"/>
                <a:cs typeface="+mn-cs"/>
              </a:rPr>
              <a:t>​</a:t>
            </a:r>
            <a:endParaRPr lang="en-US" dirty="0">
              <a:ea typeface="+mn-ea"/>
              <a:cs typeface="+mn-cs"/>
            </a:endParaRPr>
          </a:p>
          <a:p>
            <a:pPr rtl="0" fontAlgn="base"/>
            <a:r>
              <a:rPr lang="fi-FI" sz="1200" b="0" i="0" u="none" strike="noStrike"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a:t>
            </a:r>
          </a:p>
          <a:p>
            <a:pPr rtl="0" fontAlgn="base"/>
            <a:r>
              <a:rPr lang="fi-FI" sz="1200" b="0" i="0" u="none" strike="noStrike" kern="1200" dirty="0">
                <a:solidFill>
                  <a:schemeClr val="tx1"/>
                </a:solidFill>
                <a:effectLst/>
                <a:latin typeface="+mn-lt"/>
                <a:ea typeface="+mn-ea"/>
                <a:cs typeface="+mn-cs"/>
              </a:rPr>
              <a:t>Kesto: 75min. Koulutuksen runko ja kokonaiskesto ovat arvioituja aikoja. Ajan käyttö riippuu kouluttajasta, ryhmän keskustelevuudesta ja koosta.</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200" b="0" i="0" u="none" kern="1200" dirty="0">
              <a:solidFill>
                <a:schemeClr val="tx1"/>
              </a:solidFill>
              <a:effectLst/>
              <a:latin typeface="+mn-lt"/>
              <a:ea typeface="+mn-ea"/>
              <a:cs typeface="+mn-cs"/>
            </a:endParaRPr>
          </a:p>
          <a:p>
            <a:pPr rtl="0" fontAlgn="base"/>
            <a:r>
              <a:rPr lang="fi-FI" sz="1200" b="0" i="0" kern="1200" dirty="0">
                <a:solidFill>
                  <a:schemeClr val="tx1"/>
                </a:solidFill>
                <a:effectLst/>
                <a:latin typeface="+mn-lt"/>
                <a:ea typeface="+mn-ea"/>
                <a:cs typeface="+mn-cs"/>
              </a:rPr>
              <a:t>​</a:t>
            </a:r>
            <a:endParaRPr lang="fi-FI" i="0" dirty="0"/>
          </a:p>
          <a:p>
            <a:r>
              <a:rPr lang="fi-FI" i="0" dirty="0"/>
              <a:t>Koulutuksen ohjaaja</a:t>
            </a:r>
            <a:r>
              <a:rPr lang="fi-FI" i="0" baseline="0" dirty="0"/>
              <a:t> huolehtii, </a:t>
            </a:r>
            <a:r>
              <a:rPr lang="fi-FI" i="0" dirty="0"/>
              <a:t>että tuutorit vaihtavat pienryhmiä jokaisen harjoitteen jälkeen</a:t>
            </a:r>
            <a:r>
              <a:rPr lang="fi-FI" i="0" baseline="0" dirty="0"/>
              <a:t>. O</a:t>
            </a:r>
            <a:r>
              <a:rPr lang="fi-FI" i="0" dirty="0"/>
              <a:t>hjaaja ohjaa ryhmien vaihdon</a:t>
            </a:r>
            <a:r>
              <a:rPr lang="fi-FI" i="0" baseline="0" dirty="0"/>
              <a:t> ja </a:t>
            </a:r>
            <a:r>
              <a:rPr lang="fi-FI" i="0" dirty="0"/>
              <a:t>miten ryhmät muodostetaan.</a:t>
            </a:r>
            <a:br>
              <a:rPr lang="fi-FI" i="0" dirty="0"/>
            </a:br>
            <a:r>
              <a:rPr lang="fi-FI" i="0" dirty="0"/>
              <a:t>Näin kukaan ei jää ilman ryhmää ja tuutorien on helpompi tutustua toisiinsa koulutuksen aikana. </a:t>
            </a:r>
          </a:p>
          <a:p>
            <a:endParaRPr lang="fi-FI" i="0" dirty="0"/>
          </a:p>
          <a:p>
            <a:r>
              <a:rPr lang="fi-FI" i="0" dirty="0"/>
              <a:t>Tuutorin tehtäväkirja ja koulutuksen sisällöt ovat</a:t>
            </a:r>
            <a:r>
              <a:rPr lang="fi-FI" i="0" baseline="0" dirty="0"/>
              <a:t> osin päällekkäisiä. </a:t>
            </a:r>
            <a:r>
              <a:rPr lang="fi-FI" i="0" dirty="0"/>
              <a:t>Tuutori voi halutessaan kirjoittaa ylös koulutuksessa käytyjä keskusteluja myös tuutorin työkirjaan tai </a:t>
            </a:r>
            <a:r>
              <a:rPr lang="fi-FI" i="0" dirty="0" err="1"/>
              <a:t>tuutorointisuunnitelmaan</a:t>
            </a:r>
            <a:r>
              <a:rPr lang="fi-FI" i="0" dirty="0"/>
              <a:t>.</a:t>
            </a:r>
          </a:p>
          <a:p>
            <a:endParaRPr lang="fi-FI" i="0" dirty="0"/>
          </a:p>
          <a:p>
            <a:r>
              <a:rPr lang="fi-FI" i="0" dirty="0"/>
              <a:t>Kerro, että ennen jokaista pari-/ryhmätehtävää tuutorit esittäytyvät toisilleen nimellä, jolla haluavat itseään kutsuttavan. Näin tullaan samalla tutuiksi.</a:t>
            </a:r>
          </a:p>
          <a:p>
            <a:endParaRPr lang="fi-FI" i="0" dirty="0"/>
          </a:p>
          <a:p>
            <a:pPr marL="0" marR="0" lvl="0" indent="0" algn="l" defTabSz="914400" rtl="0" eaLnBrk="1" fontAlgn="auto" latinLnBrk="0" hangingPunct="1">
              <a:lnSpc>
                <a:spcPct val="100000"/>
              </a:lnSpc>
              <a:spcBef>
                <a:spcPts val="0"/>
              </a:spcBef>
              <a:spcAft>
                <a:spcPts val="0"/>
              </a:spcAft>
              <a:buClrTx/>
              <a:buSzTx/>
              <a:buFontTx/>
              <a:buNone/>
              <a:tabLst/>
              <a:defRPr/>
            </a:pPr>
            <a:r>
              <a:rPr lang="fi-FI" b="1" i="0" dirty="0"/>
              <a:t>Tässä osiossa tarvitset</a:t>
            </a:r>
            <a:br>
              <a:rPr lang="fi-FI" b="1" i="0" dirty="0"/>
            </a:br>
            <a:r>
              <a:rPr lang="fi-FI" b="0" i="0" u="none" dirty="0"/>
              <a:t>Esityskaukosäädin</a:t>
            </a:r>
            <a:r>
              <a:rPr lang="fi-FI" i="0" u="none" dirty="0"/>
              <a:t> dian vaihtamiseen (sujuvoittaa)</a:t>
            </a:r>
            <a:br>
              <a:rPr lang="fi-FI" i="0" u="none" dirty="0"/>
            </a:br>
            <a:r>
              <a:rPr lang="fi-FI" i="0" u="none" dirty="0"/>
              <a:t>Kello</a:t>
            </a:r>
            <a:endParaRPr lang="fi-FI" b="1" i="0" u="none" dirty="0"/>
          </a:p>
          <a:p>
            <a:r>
              <a:rPr lang="fi-FI" b="0" i="0" dirty="0"/>
              <a:t>Kyniä ja paperia</a:t>
            </a:r>
            <a:br>
              <a:rPr lang="fi-FI" i="0" dirty="0"/>
            </a:br>
            <a:endParaRPr lang="fi-FI" i="0" dirty="0"/>
          </a:p>
          <a:p>
            <a:r>
              <a:rPr lang="fi-FI" b="1" dirty="0">
                <a:cs typeface="Calibri"/>
              </a:rPr>
              <a:t>Dioissa olevien symbolien selitykset</a:t>
            </a:r>
          </a:p>
          <a:p>
            <a:r>
              <a:rPr lang="fi-FI" sz="1200" kern="1200" dirty="0">
                <a:solidFill>
                  <a:schemeClr val="tx1"/>
                </a:solidFill>
                <a:effectLst/>
                <a:latin typeface="+mn-lt"/>
                <a:ea typeface="+mn-ea"/>
                <a:cs typeface="+mn-cs"/>
              </a:rPr>
              <a:t>Pähkinä-symboli merkitsee tehtävää.</a:t>
            </a:r>
          </a:p>
          <a:p>
            <a:r>
              <a:rPr lang="fi-FI" sz="1200" u="none" strike="noStrike" kern="1200" dirty="0">
                <a:solidFill>
                  <a:schemeClr val="tx1"/>
                </a:solidFill>
                <a:effectLst/>
                <a:latin typeface="+mn-lt"/>
                <a:ea typeface="+mn-ea"/>
                <a:cs typeface="+mn-cs"/>
              </a:rPr>
              <a:t>F = harjoitus sopii vedettäväksi fuksien kanssa.</a:t>
            </a:r>
            <a:endParaRPr lang="fi-FI" sz="1200" kern="1200" dirty="0">
              <a:solidFill>
                <a:schemeClr val="tx1"/>
              </a:solidFill>
              <a:effectLst/>
              <a:latin typeface="+mn-lt"/>
              <a:ea typeface="+mn-ea"/>
              <a:cs typeface="+mn-cs"/>
            </a:endParaRPr>
          </a:p>
          <a:p>
            <a:endParaRPr lang="fi-FI" dirty="0"/>
          </a:p>
          <a:p>
            <a:pPr marL="0" marR="0" lvl="0" indent="0" algn="l" defTabSz="914400" rtl="0" eaLnBrk="1" fontAlgn="auto" latinLnBrk="0" hangingPunct="1">
              <a:lnSpc>
                <a:spcPct val="100000"/>
              </a:lnSpc>
              <a:spcBef>
                <a:spcPts val="0"/>
              </a:spcBef>
              <a:spcAft>
                <a:spcPts val="0"/>
              </a:spcAft>
              <a:buClrTx/>
              <a:buSzTx/>
              <a:buFontTx/>
              <a:buNone/>
              <a:tabLst/>
              <a:defRPr/>
            </a:pPr>
            <a:r>
              <a:rPr lang="fi-FI" sz="1200" b="1" i="0" u="none" strike="noStrike" kern="1200" dirty="0">
                <a:solidFill>
                  <a:schemeClr val="tx1"/>
                </a:solidFill>
                <a:effectLst/>
                <a:latin typeface="+mn-lt"/>
                <a:ea typeface="+mn-ea"/>
                <a:cs typeface="+mn-cs"/>
              </a:rPr>
              <a:t>Koulutuksen</a:t>
            </a:r>
            <a:r>
              <a:rPr lang="fi-FI" sz="1200" b="1" i="0" u="none" strike="noStrike" kern="1200" baseline="0" dirty="0">
                <a:solidFill>
                  <a:schemeClr val="tx1"/>
                </a:solidFill>
                <a:effectLst/>
                <a:latin typeface="+mn-lt"/>
                <a:ea typeface="+mn-ea"/>
                <a:cs typeface="+mn-cs"/>
              </a:rPr>
              <a:t> runko</a:t>
            </a:r>
          </a:p>
          <a:p>
            <a:pPr rtl="0" fontAlgn="base"/>
            <a:r>
              <a:rPr lang="fi-FI" sz="1200" b="0" i="0" u="none" strike="noStrike" kern="1200" dirty="0">
                <a:solidFill>
                  <a:schemeClr val="tx1"/>
                </a:solidFill>
                <a:effectLst/>
                <a:latin typeface="+mn-lt"/>
                <a:ea typeface="+mn-ea"/>
                <a:cs typeface="+mn-cs"/>
              </a:rPr>
              <a:t>Aloitus sis. itsenäinen tehtävä 5 min.</a:t>
            </a:r>
            <a:br>
              <a:rPr lang="fi-FI" sz="1200" b="0" i="0" u="none" strike="noStrike" kern="1200" dirty="0">
                <a:solidFill>
                  <a:schemeClr val="tx1"/>
                </a:solidFill>
                <a:effectLst/>
                <a:latin typeface="+mn-lt"/>
                <a:ea typeface="+mn-ea"/>
                <a:cs typeface="+mn-cs"/>
              </a:rPr>
            </a:br>
            <a:r>
              <a:rPr lang="fi-FI" sz="1200" b="0" i="0" u="none" strike="noStrike" kern="1200" dirty="0">
                <a:solidFill>
                  <a:schemeClr val="tx1"/>
                </a:solidFill>
                <a:effectLst/>
                <a:latin typeface="+mn-lt"/>
                <a:ea typeface="+mn-ea"/>
                <a:cs typeface="+mn-cs"/>
              </a:rPr>
              <a:t>Jana-harjoite ja keskustelu pareittain: 20 min.</a:t>
            </a:r>
            <a:br>
              <a:rPr lang="fi-FI" sz="1200" b="0" i="0" u="none" strike="noStrike" kern="1200" dirty="0">
                <a:solidFill>
                  <a:schemeClr val="tx1"/>
                </a:solidFill>
                <a:effectLst/>
                <a:latin typeface="+mn-lt"/>
                <a:ea typeface="+mn-ea"/>
                <a:cs typeface="+mn-cs"/>
              </a:rPr>
            </a:br>
            <a:r>
              <a:rPr lang="fi-FI" sz="1200" b="0" i="0" u="none" strike="noStrike" kern="1200" dirty="0">
                <a:solidFill>
                  <a:schemeClr val="tx1"/>
                </a:solidFill>
                <a:effectLst/>
                <a:latin typeface="+mn-lt"/>
                <a:ea typeface="+mn-ea"/>
                <a:cs typeface="+mn-cs"/>
              </a:rPr>
              <a:t>Päihteiden rooli sis. ideoi ja suunnittele tehtävä 25 min.</a:t>
            </a:r>
          </a:p>
          <a:p>
            <a:pPr rtl="0" fontAlgn="base"/>
            <a:r>
              <a:rPr lang="fi-FI" sz="1200" b="0" i="0" u="none" strike="noStrike" kern="1200" dirty="0">
                <a:solidFill>
                  <a:schemeClr val="tx1"/>
                </a:solidFill>
                <a:effectLst/>
                <a:latin typeface="+mn-lt"/>
                <a:ea typeface="+mn-ea"/>
                <a:cs typeface="+mn-cs"/>
              </a:rPr>
              <a:t>Huolen puheeksi otto, sis. tehtävä 20 min.</a:t>
            </a:r>
            <a:endParaRPr lang="en-US" sz="1200" b="0" i="0" kern="1200" dirty="0">
              <a:solidFill>
                <a:schemeClr val="tx1"/>
              </a:solidFill>
              <a:effectLst/>
              <a:latin typeface="+mn-lt"/>
              <a:ea typeface="+mn-ea"/>
              <a:cs typeface="+mn-cs"/>
            </a:endParaRPr>
          </a:p>
          <a:p>
            <a:pPr rtl="0" fontAlgn="base"/>
            <a:r>
              <a:rPr lang="fi-FI" sz="1200" b="0" i="0" u="none" strike="noStrike" kern="1200" dirty="0">
                <a:solidFill>
                  <a:schemeClr val="tx1"/>
                </a:solidFill>
                <a:effectLst/>
                <a:latin typeface="+mn-lt"/>
                <a:ea typeface="+mn-ea"/>
                <a:cs typeface="+mn-cs"/>
              </a:rPr>
              <a:t>Yhteenveto 5 min. </a:t>
            </a:r>
            <a:endParaRPr lang="fi-FI" sz="1200" b="0" i="0" kern="1200" dirty="0">
              <a:solidFill>
                <a:schemeClr val="tx1"/>
              </a:solidFill>
              <a:effectLst/>
              <a:latin typeface="+mn-lt"/>
              <a:ea typeface="+mn-ea"/>
              <a:cs typeface="+mn-cs"/>
            </a:endParaRPr>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1</a:t>
            </a:fld>
            <a:endParaRPr lang="fi-FI"/>
          </a:p>
        </p:txBody>
      </p:sp>
    </p:spTree>
    <p:extLst>
      <p:ext uri="{BB962C8B-B14F-4D97-AF65-F5344CB8AC3E}">
        <p14:creationId xmlns:p14="http://schemas.microsoft.com/office/powerpoint/2010/main" val="18617755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sz="1200" u="none" dirty="0">
                <a:cs typeface="Calibri"/>
              </a:rPr>
              <a:t>Tehtävä: </a:t>
            </a:r>
            <a:r>
              <a:rPr lang="fi-FI" sz="1200" dirty="0">
                <a:cs typeface="Calibri"/>
              </a:rPr>
              <a:t>Keskustelutehtävä (janaharjoituksena, yhdessä, pienryhmissä tai pareittain)</a:t>
            </a:r>
          </a:p>
          <a:p>
            <a:pPr>
              <a:lnSpc>
                <a:spcPct val="90000"/>
              </a:lnSpc>
              <a:spcBef>
                <a:spcPts val="1000"/>
              </a:spcBef>
            </a:pPr>
            <a:r>
              <a:rPr lang="fi-FI" dirty="0">
                <a:cs typeface="Calibri"/>
              </a:rPr>
              <a:t>Kesto: 1-2min/kysymys -&gt; lopuksi yhteinen keskustelu/purku kaikista kysymyksistä n. 3min. </a:t>
            </a:r>
          </a:p>
          <a:p>
            <a:pPr marL="0" indent="0">
              <a:lnSpc>
                <a:spcPct val="90000"/>
              </a:lnSpc>
              <a:spcBef>
                <a:spcPts val="1000"/>
              </a:spcBef>
              <a:buFontTx/>
              <a:buNone/>
            </a:pPr>
            <a:br>
              <a:rPr lang="fi-FI" sz="1200" dirty="0">
                <a:cs typeface="Calibri"/>
              </a:rPr>
            </a:br>
            <a:r>
              <a:rPr lang="fi-FI" sz="1200" dirty="0">
                <a:cs typeface="Calibri"/>
              </a:rPr>
              <a:t>Kysy fukseilta dian kysymykset ja keskustelkaa yhdessä niiden herättämistä pohdinnoista:</a:t>
            </a:r>
          </a:p>
          <a:p>
            <a:pPr marL="285750" indent="-285750">
              <a:buFont typeface="Arial"/>
              <a:buChar char="•"/>
            </a:pPr>
            <a:r>
              <a:rPr lang="fi-FI" sz="1200" dirty="0">
                <a:cs typeface="Calibri"/>
              </a:rPr>
              <a:t>Miksi tai missä tilanteessa päihtyneenä/krapulassa opiskelu on ok?</a:t>
            </a:r>
          </a:p>
          <a:p>
            <a:pPr marL="285750" indent="-285750">
              <a:buFont typeface="Arial"/>
              <a:buChar char="•"/>
            </a:pPr>
            <a:r>
              <a:rPr lang="fi-FI" sz="1200" dirty="0">
                <a:cs typeface="Calibri"/>
              </a:rPr>
              <a:t>Voiko päihteiden hyviä vaikutuksia saada muilla keinoin?</a:t>
            </a:r>
            <a:br>
              <a:rPr lang="fi-FI" sz="1200" dirty="0">
                <a:cs typeface="Calibri"/>
              </a:rPr>
            </a:br>
            <a:endParaRPr lang="fi-FI" sz="1200" dirty="0">
              <a:cs typeface="Calibri"/>
            </a:endParaRPr>
          </a:p>
          <a:p>
            <a:pPr marL="0" indent="0">
              <a:buFont typeface="Arial"/>
              <a:buNone/>
            </a:pPr>
            <a:r>
              <a:rPr lang="fi-FI" sz="1200" dirty="0">
                <a:cs typeface="Calibri"/>
              </a:rPr>
              <a:t>Päihteiden käytöstä aiheutuvia haittoja voivat olla esim.:</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cs typeface="Calibri"/>
              </a:rPr>
              <a:t>Päihtynyt loukkaa itseään tai muita sanallisesti tai fyysisesti</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cs typeface="Calibri"/>
              </a:rPr>
              <a:t>Päihtyneenä tulee tehtyä asioita joita katuu</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cs typeface="Calibri"/>
              </a:rPr>
              <a:t>Huoli kaverista, joka juo itsensä usein tajuttomaksi.</a:t>
            </a:r>
            <a:endParaRPr lang="fi-FI" sz="1200" dirty="0"/>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Kaverit (joutuvat) aina huolehtimaan, missä kunnossa toinen on.</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Tunne siitä, että opiskelukaveri lääkitsee pahaa oloaan päihteillä.</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Kaverilla menee aina vähintään päivä kuntoutua päihtymisen jälkeen.</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Rahat menevät päihteiden käyttöön/pelaamiseen. </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Opiskelustressiä hoidetaan päihteitä käyttämällä.</a:t>
            </a:r>
          </a:p>
          <a:p>
            <a:pPr>
              <a:lnSpc>
                <a:spcPct val="90000"/>
              </a:lnSpc>
              <a:spcBef>
                <a:spcPts val="1000"/>
              </a:spcBef>
            </a:pPr>
            <a:endParaRPr lang="fi-FI" sz="1200" b="0" i="0" kern="1200" dirty="0">
              <a:latin typeface="+mn-lt"/>
              <a:cs typeface="Calibri"/>
            </a:endParaRPr>
          </a:p>
          <a:p>
            <a:pPr>
              <a:lnSpc>
                <a:spcPct val="90000"/>
              </a:lnSpc>
              <a:spcBef>
                <a:spcPts val="1000"/>
              </a:spcBef>
            </a:pPr>
            <a:r>
              <a:rPr lang="fi-FI" sz="1200" dirty="0">
                <a:cs typeface="Calibri"/>
              </a:rPr>
              <a:t>Muita kysymyksiä:</a:t>
            </a:r>
          </a:p>
          <a:p>
            <a:pPr>
              <a:lnSpc>
                <a:spcPct val="90000"/>
              </a:lnSpc>
              <a:spcBef>
                <a:spcPts val="1000"/>
              </a:spcBef>
            </a:pPr>
            <a:r>
              <a:rPr lang="fi-FI" sz="1200" dirty="0">
                <a:ea typeface="+mn-lt"/>
                <a:cs typeface="+mn-lt"/>
              </a:rPr>
              <a:t>- Miten päihteiden käyttö vaikuttaa opiskelukykyyn?</a:t>
            </a:r>
            <a:br>
              <a:rPr lang="fi-FI" sz="1200" dirty="0">
                <a:cs typeface="Calibri"/>
              </a:rPr>
            </a:br>
            <a:r>
              <a:rPr lang="fi-FI" sz="1200" dirty="0">
                <a:cs typeface="Calibri"/>
              </a:rPr>
              <a:t>- Mitkä asiat vaikuttavat opiskelijoiden päihdeasenteisiin?</a:t>
            </a:r>
            <a:br>
              <a:rPr lang="fi-FI" sz="1200" dirty="0">
                <a:cs typeface="Calibri"/>
              </a:rPr>
            </a:br>
            <a:r>
              <a:rPr lang="fi-FI" sz="1200" dirty="0">
                <a:cs typeface="Calibri"/>
              </a:rPr>
              <a:t>- Mitkä asiat vähentäisivät opiskelijoiden kokemia päihdehaittoja?</a:t>
            </a:r>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12</a:t>
            </a:fld>
            <a:endParaRPr lang="fi-FI"/>
          </a:p>
        </p:txBody>
      </p:sp>
    </p:spTree>
    <p:extLst>
      <p:ext uri="{BB962C8B-B14F-4D97-AF65-F5344CB8AC3E}">
        <p14:creationId xmlns:p14="http://schemas.microsoft.com/office/powerpoint/2010/main" val="1556671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rtl="0" fontAlgn="base"/>
            <a:r>
              <a:rPr lang="fi-FI" sz="1200" b="0" i="0" u="none" strike="noStrike" kern="1200" dirty="0" err="1">
                <a:solidFill>
                  <a:schemeClr val="tx1"/>
                </a:solidFill>
                <a:effectLst/>
                <a:latin typeface="+mn-lt"/>
                <a:ea typeface="+mn-ea"/>
                <a:cs typeface="+mn-cs"/>
              </a:rPr>
              <a:t>TkT</a:t>
            </a:r>
            <a:r>
              <a:rPr lang="fi-FI" sz="1200" b="0" i="0" u="none" strike="noStrike" kern="1200" dirty="0">
                <a:solidFill>
                  <a:schemeClr val="tx1"/>
                </a:solidFill>
                <a:effectLst/>
                <a:latin typeface="+mn-lt"/>
                <a:ea typeface="+mn-ea"/>
                <a:cs typeface="+mn-cs"/>
              </a:rPr>
              <a:t> Antti Maunu on tutkinut (2012, 2014) opiskelijoiden ja nuorten aikuisten päihteiden käyttöä ja erityisesti siihen liittyvää sosiaalisuutta.</a:t>
            </a:r>
          </a:p>
          <a:p>
            <a:pPr rtl="0" fontAlgn="base"/>
            <a:r>
              <a:rPr lang="fi-FI" sz="1200" b="0" i="0" u="none" strike="noStrike" kern="1200" dirty="0">
                <a:solidFill>
                  <a:schemeClr val="tx1"/>
                </a:solidFill>
                <a:effectLst/>
                <a:latin typeface="+mn-lt"/>
                <a:ea typeface="+mn-ea"/>
                <a:cs typeface="+mn-cs"/>
              </a:rPr>
              <a:t>Päihteitä käytetään positiivisten tunteiden vahvistamiseen ja lujittamaan yhteenkuuluvuuden tunnetta.</a:t>
            </a:r>
          </a:p>
          <a:p>
            <a:pPr rtl="0" fontAlgn="base"/>
            <a:r>
              <a:rPr lang="fi-FI" sz="1200" b="0" i="0" u="none" strike="noStrike" kern="1200" dirty="0">
                <a:solidFill>
                  <a:schemeClr val="tx1"/>
                </a:solidFill>
                <a:effectLst/>
                <a:latin typeface="+mn-lt"/>
                <a:ea typeface="+mn-ea"/>
                <a:cs typeface="+mn-cs"/>
              </a:rPr>
              <a:t>Koetaan, että päihteen positiiviset vaikutukset aiheutuvat nautitusta aineesta, mutta todellisuudessa positiiviset vaikutukset (kuten hauskuus, kokemus yhteisöllisyydestä) synnyttää seura itse, ei pullo. Yksin päihtymistä koetaan harvoin hauskana. </a:t>
            </a:r>
            <a:r>
              <a:rPr lang="en-US" sz="1200" b="0" i="0" kern="1200" dirty="0">
                <a:solidFill>
                  <a:schemeClr val="tx1"/>
                </a:solidFill>
                <a:effectLst/>
                <a:latin typeface="+mn-lt"/>
                <a:ea typeface="+mn-ea"/>
                <a:cs typeface="+mn-cs"/>
              </a:rPr>
              <a:t>​</a:t>
            </a:r>
          </a:p>
          <a:p>
            <a:pPr rtl="0" fontAlgn="base"/>
            <a:r>
              <a:rPr lang="fi-FI" sz="1200" b="0" i="0" kern="1200" dirty="0">
                <a:solidFill>
                  <a:schemeClr val="tx1"/>
                </a:solidFill>
                <a:effectLst/>
                <a:latin typeface="+mn-lt"/>
                <a:ea typeface="+mn-ea"/>
                <a:cs typeface="+mn-cs"/>
              </a:rPr>
              <a:t>​</a:t>
            </a:r>
          </a:p>
          <a:p>
            <a:pPr rtl="0" fontAlgn="base"/>
            <a:r>
              <a:rPr lang="fi-FI" sz="1200" b="0" i="0" u="none" strike="noStrike" kern="1200" dirty="0">
                <a:solidFill>
                  <a:schemeClr val="tx1"/>
                </a:solidFill>
                <a:effectLst/>
                <a:latin typeface="+mn-lt"/>
                <a:ea typeface="+mn-ea"/>
                <a:cs typeface="+mn-cs"/>
              </a:rPr>
              <a:t>Myös silloin, kun päihteitä käytetään negatiivisten tunteiden hallintaan, on kyse yleensä sosiaalisista tunteista. </a:t>
            </a:r>
          </a:p>
          <a:p>
            <a:pPr rtl="0" fontAlgn="base"/>
            <a:r>
              <a:rPr lang="fi-FI" sz="1200" b="0" i="0" u="none" strike="noStrike" kern="1200" dirty="0">
                <a:solidFill>
                  <a:schemeClr val="tx1"/>
                </a:solidFill>
                <a:effectLst/>
                <a:latin typeface="+mn-lt"/>
                <a:ea typeface="+mn-ea"/>
                <a:cs typeface="+mn-cs"/>
              </a:rPr>
              <a:t>Esimerkiksi yksinäisyys, ulkopuolisuuden kokemus ja tylsyys liittyvät kaikki tyydyttävien sosiaalisten suhteiden puutteeseen.</a:t>
            </a:r>
          </a:p>
          <a:p>
            <a:pPr rtl="0" fontAlgn="base"/>
            <a:endParaRPr lang="fi-FI" sz="1200" b="0" i="0" u="none" strike="noStrike" kern="1200" dirty="0">
              <a:solidFill>
                <a:schemeClr val="tx1"/>
              </a:solidFill>
              <a:effectLst/>
              <a:latin typeface="+mn-lt"/>
              <a:ea typeface="+mn-ea"/>
              <a:cs typeface="+mn-cs"/>
            </a:endParaRPr>
          </a:p>
          <a:p>
            <a:pPr rtl="0" fontAlgn="base"/>
            <a:r>
              <a:rPr lang="fi-FI" sz="1200" b="0" i="0" u="none" strike="noStrike" kern="1200" dirty="0">
                <a:solidFill>
                  <a:schemeClr val="tx1"/>
                </a:solidFill>
                <a:effectLst/>
                <a:latin typeface="+mn-lt"/>
                <a:ea typeface="+mn-ea"/>
                <a:cs typeface="+mn-cs"/>
              </a:rPr>
              <a:t>Päihteiden käyttöä suunnitellessa tai päihteitä käyttäessä </a:t>
            </a:r>
            <a:r>
              <a:rPr lang="fi-FI" sz="1200" b="1" i="0" u="none" strike="noStrike" kern="1200" dirty="0">
                <a:solidFill>
                  <a:schemeClr val="tx1"/>
                </a:solidFill>
                <a:effectLst/>
                <a:latin typeface="+mn-lt"/>
                <a:ea typeface="+mn-ea"/>
                <a:cs typeface="+mn-cs"/>
              </a:rPr>
              <a:t>on hyvä pysähtyä hetkeksi miettimään, miltä nyt tuntuu ja mistä tunne voisi johtua</a:t>
            </a:r>
            <a:r>
              <a:rPr lang="fi-FI" sz="1200" b="0" i="0" u="none" strike="noStrike" kern="1200" dirty="0">
                <a:solidFill>
                  <a:schemeClr val="tx1"/>
                </a:solidFill>
                <a:effectLst/>
                <a:latin typeface="+mn-lt"/>
                <a:ea typeface="+mn-ea"/>
                <a:cs typeface="+mn-cs"/>
              </a:rPr>
              <a:t>. Jos päihteitä käytetään negatiivisten tunteiden säätelyyn, on tyypillistä että tunteet saattavat voimistua päihtymistilassa tai palautua entistä voimakkaampina päihtymisen jälkeen.</a:t>
            </a:r>
          </a:p>
          <a:p>
            <a:pPr rtl="0" fontAlgn="base"/>
            <a:endParaRPr lang="fi-FI" sz="1200" b="0" i="0" u="none" strike="noStrike" kern="1200" dirty="0">
              <a:solidFill>
                <a:schemeClr val="tx1"/>
              </a:solidFill>
              <a:effectLst/>
              <a:latin typeface="+mn-lt"/>
              <a:ea typeface="+mn-ea"/>
              <a:cs typeface="+mn-cs"/>
            </a:endParaRPr>
          </a:p>
          <a:p>
            <a:r>
              <a:rPr lang="fi-FI" sz="1200" b="0" i="0" u="none" strike="noStrike" kern="1200" dirty="0">
                <a:solidFill>
                  <a:schemeClr val="tx1"/>
                </a:solidFill>
                <a:effectLst/>
                <a:latin typeface="+mn-lt"/>
                <a:ea typeface="+mn-ea"/>
                <a:cs typeface="+mn-cs"/>
              </a:rPr>
              <a:t>Päihteiden käyttö vaikuttaa mielen hyvinvointiin ja mielen hyvinvointi usein myös päihteiden käyttöön. </a:t>
            </a:r>
            <a:r>
              <a:rPr lang="fi-FI" b="0" dirty="0">
                <a:cs typeface="Calibri"/>
              </a:rPr>
              <a:t>Päihteidenkäyttö voi altistaa mielenterveyshäiriöille ja mielenterveyshäiriöt päihteiden käytölle (ovat usein limittyneitä).</a:t>
            </a:r>
            <a:br>
              <a:rPr lang="fi-FI" sz="1200" b="0" i="0" u="none" strike="noStrike" kern="1200" dirty="0">
                <a:solidFill>
                  <a:schemeClr val="tx1"/>
                </a:solidFill>
                <a:effectLst/>
                <a:latin typeface="+mn-lt"/>
                <a:ea typeface="+mn-ea"/>
                <a:cs typeface="+mn-cs"/>
              </a:rPr>
            </a:br>
            <a:br>
              <a:rPr lang="fi-FI" sz="1200" b="0" i="0" u="none" strike="noStrike" kern="1200" dirty="0">
                <a:solidFill>
                  <a:schemeClr val="tx1"/>
                </a:solidFill>
                <a:effectLst/>
                <a:latin typeface="+mn-lt"/>
                <a:ea typeface="+mn-ea"/>
                <a:cs typeface="+mn-cs"/>
              </a:rPr>
            </a:br>
            <a:r>
              <a:rPr lang="fi-FI" dirty="0"/>
              <a:t>Tutkijatohtori Antti Maunu on tutkinut korkeakouluopiskelijoiden juomistapoja ja niiden sosiaalista ulottuvuutta.</a:t>
            </a:r>
          </a:p>
          <a:p>
            <a:r>
              <a:rPr lang="fi-FI" dirty="0"/>
              <a:t>Alla olevasta linkistä löydät Maunun ja Heinosen tekstin ”Ehkäisevä päihdetyö ja sosiaaliset taidot” </a:t>
            </a:r>
            <a:br>
              <a:rPr lang="fi-FI" dirty="0"/>
            </a:br>
            <a:r>
              <a:rPr lang="fi-FI" dirty="0">
                <a:hlinkClick r:id="rId3"/>
              </a:rPr>
              <a:t>https://www.humak.fi/wp-content/uploads/2016/10/preventiimi-a5-netti.pdf</a:t>
            </a:r>
            <a:endParaRPr lang="fi-FI" dirty="0">
              <a:cs typeface="Calibri"/>
            </a:endParaRPr>
          </a:p>
          <a:p>
            <a:r>
              <a:rPr lang="fi-FI" dirty="0"/>
              <a:t>- Antti Maunu ja ryhmiin vaikuttamisen merkitys:</a:t>
            </a:r>
            <a:endParaRPr lang="fi-FI" dirty="0">
              <a:cs typeface="Calibri"/>
            </a:endParaRPr>
          </a:p>
          <a:p>
            <a:r>
              <a:rPr lang="fi-FI" dirty="0">
                <a:hlinkClick r:id="rId4"/>
              </a:rPr>
              <a:t>http://www.yths.fi/filebank/1500-9_Opiskelijoiden__paihdekulttuuri_Maunu.pdf</a:t>
            </a:r>
            <a:r>
              <a:rPr lang="fi-FI" dirty="0"/>
              <a:t> </a:t>
            </a:r>
            <a:endParaRPr lang="fi-FI" dirty="0">
              <a:cs typeface="Calibri"/>
            </a:endParaRPr>
          </a:p>
          <a:p>
            <a:pPr rtl="0" fontAlgn="base"/>
            <a:endParaRPr lang="en-US" sz="1200" b="0" i="0" kern="1200" dirty="0">
              <a:solidFill>
                <a:schemeClr val="tx1"/>
              </a:solidFill>
              <a:effectLst/>
              <a:latin typeface="+mn-lt"/>
              <a:ea typeface="+mn-ea"/>
              <a:cs typeface="+mn-cs"/>
            </a:endParaRPr>
          </a:p>
          <a:p>
            <a:endParaRPr lang="fi-FI" dirty="0"/>
          </a:p>
        </p:txBody>
      </p:sp>
      <p:sp>
        <p:nvSpPr>
          <p:cNvPr id="4" name="Dian numeron paikkamerkki 3"/>
          <p:cNvSpPr>
            <a:spLocks noGrp="1"/>
          </p:cNvSpPr>
          <p:nvPr>
            <p:ph type="sldNum" sz="quarter" idx="5"/>
          </p:nvPr>
        </p:nvSpPr>
        <p:spPr/>
        <p:txBody>
          <a:bodyPr/>
          <a:lstStyle/>
          <a:p>
            <a:fld id="{A1B2A19A-6255-4143-B0CB-433DBAD21B55}" type="slidenum">
              <a:rPr lang="fi-FI" smtClean="0"/>
              <a:t>13</a:t>
            </a:fld>
            <a:endParaRPr lang="fi-FI"/>
          </a:p>
        </p:txBody>
      </p:sp>
    </p:spTree>
    <p:extLst>
      <p:ext uri="{BB962C8B-B14F-4D97-AF65-F5344CB8AC3E}">
        <p14:creationId xmlns:p14="http://schemas.microsoft.com/office/powerpoint/2010/main" val="2056881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sz="1600" b="0" dirty="0"/>
          </a:p>
        </p:txBody>
      </p:sp>
      <p:sp>
        <p:nvSpPr>
          <p:cNvPr id="4" name="Dian numeron paikkamerkki 3"/>
          <p:cNvSpPr>
            <a:spLocks noGrp="1"/>
          </p:cNvSpPr>
          <p:nvPr>
            <p:ph type="sldNum" sz="quarter" idx="5"/>
          </p:nvPr>
        </p:nvSpPr>
        <p:spPr/>
        <p:txBody>
          <a:bodyPr/>
          <a:lstStyle/>
          <a:p>
            <a:fld id="{A1B2A19A-6255-4143-B0CB-433DBAD21B55}" type="slidenum">
              <a:rPr lang="fi-FI" smtClean="0"/>
              <a:t>14</a:t>
            </a:fld>
            <a:endParaRPr lang="fi-FI"/>
          </a:p>
        </p:txBody>
      </p:sp>
    </p:spTree>
    <p:extLst>
      <p:ext uri="{BB962C8B-B14F-4D97-AF65-F5344CB8AC3E}">
        <p14:creationId xmlns:p14="http://schemas.microsoft.com/office/powerpoint/2010/main" val="1634966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fontAlgn="base"/>
            <a:r>
              <a:rPr lang="fi-FI" dirty="0"/>
              <a:t>Tuutorin on huolehdittava siitä, että ryhmässä toimiminen ja ajanvietto eivät painosta osallistujia päihteiden käyttöön.</a:t>
            </a:r>
          </a:p>
          <a:p>
            <a:pPr fontAlgn="base"/>
            <a:r>
              <a:rPr lang="fi-FI" dirty="0"/>
              <a:t>Tämä on tärkeä keskustella auki myös ryhmäläisten kanssa.</a:t>
            </a:r>
          </a:p>
          <a:p>
            <a:pPr fontAlgn="base"/>
            <a:r>
              <a:rPr lang="fi-FI" dirty="0"/>
              <a:t>Tapaamiset ja tapahtumat tulisi pääasiassa järjestää paikoissa, joissa päihteiden käyttäminen ei ole oletusarvo. </a:t>
            </a:r>
          </a:p>
          <a:p>
            <a:pPr fontAlgn="base"/>
            <a:r>
              <a:rPr lang="en-US" dirty="0"/>
              <a:t>​</a:t>
            </a:r>
          </a:p>
          <a:p>
            <a:pPr fontAlgn="base"/>
            <a:r>
              <a:rPr lang="fi-FI" dirty="0"/>
              <a:t>Kun järjestetään päihtymismyönteisiä tapahtumia, ne tulee organisoida niin, että osallistujalla on aito mahdollisuus osallistumiseen päihteettä ja ilman tarvetta sen selittelyyn. </a:t>
            </a:r>
            <a:r>
              <a:rPr lang="en-US" dirty="0"/>
              <a:t>​</a:t>
            </a:r>
          </a:p>
          <a:p>
            <a:pPr marL="0" marR="0" lvl="0" indent="0" algn="l" defTabSz="914400" rtl="0" eaLnBrk="1" fontAlgn="base" latinLnBrk="0" hangingPunct="1">
              <a:lnSpc>
                <a:spcPct val="100000"/>
              </a:lnSpc>
              <a:spcBef>
                <a:spcPts val="0"/>
              </a:spcBef>
              <a:spcAft>
                <a:spcPts val="0"/>
              </a:spcAft>
              <a:buClrTx/>
              <a:buSzTx/>
              <a:buFontTx/>
              <a:buNone/>
              <a:tabLst/>
              <a:defRPr/>
            </a:pPr>
            <a:r>
              <a:rPr lang="fi-FI" sz="1200" kern="1200" dirty="0">
                <a:solidFill>
                  <a:schemeClr val="tx1"/>
                </a:solidFill>
                <a:effectLst/>
                <a:latin typeface="+mn-lt"/>
                <a:ea typeface="+mn-ea"/>
                <a:cs typeface="+mn-cs"/>
              </a:rPr>
              <a:t>On tärkeää, että fuksiryhmä oppii tuntemaan toisensa selvin päin, ollaanhan opinnoissakin selvin päin. Ero päihtyneen opiskelijan ja selvän opiskelijan toiminnassa voi olla suuri.</a:t>
            </a:r>
          </a:p>
          <a:p>
            <a:pPr fontAlgn="base"/>
            <a:endParaRPr lang="fi-FI" dirty="0"/>
          </a:p>
          <a:p>
            <a:endParaRPr lang="fi-FI" dirty="0"/>
          </a:p>
          <a:p>
            <a:endParaRPr lang="fi-FI" dirty="0"/>
          </a:p>
          <a:p>
            <a:endParaRPr lang="fi-FI" dirty="0"/>
          </a:p>
        </p:txBody>
      </p:sp>
      <p:sp>
        <p:nvSpPr>
          <p:cNvPr id="4" name="Dian numeron paikkamerkki 3"/>
          <p:cNvSpPr>
            <a:spLocks noGrp="1"/>
          </p:cNvSpPr>
          <p:nvPr>
            <p:ph type="sldNum" sz="quarter" idx="5"/>
          </p:nvPr>
        </p:nvSpPr>
        <p:spPr/>
        <p:txBody>
          <a:bodyPr/>
          <a:lstStyle/>
          <a:p>
            <a:fld id="{A1B2A19A-6255-4143-B0CB-433DBAD21B55}" type="slidenum">
              <a:rPr lang="fi-FI" smtClean="0"/>
              <a:t>15</a:t>
            </a:fld>
            <a:endParaRPr lang="fi-FI"/>
          </a:p>
        </p:txBody>
      </p:sp>
    </p:spTree>
    <p:extLst>
      <p:ext uri="{BB962C8B-B14F-4D97-AF65-F5344CB8AC3E}">
        <p14:creationId xmlns:p14="http://schemas.microsoft.com/office/powerpoint/2010/main" val="1948060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u="none" dirty="0"/>
              <a:t>Kouluttajalle tiedoksi:</a:t>
            </a:r>
            <a:br>
              <a:rPr lang="fi-FI" dirty="0"/>
            </a:br>
            <a:r>
              <a:rPr lang="fi-FI" dirty="0"/>
              <a:t>Ehkäisevässä päihdetyössä tavoitteena on päihteiden käytöltä ja päihdeongelmilta suojaavien tekijöiden vahvistaminen ja niille altistavien riskitekijöiden vähentäminen</a:t>
            </a:r>
          </a:p>
          <a:p>
            <a:r>
              <a:rPr lang="fi-FI" dirty="0"/>
              <a:t>mm. </a:t>
            </a:r>
            <a:r>
              <a:rPr lang="fi-FI" b="1" dirty="0"/>
              <a:t>sosiaalisen vahvistamisen </a:t>
            </a:r>
            <a:r>
              <a:rPr lang="fi-FI" dirty="0"/>
              <a:t>keinoin. Ehkäisevässä päihdetyössä sosiaalisten ja ryhmässä toimimisen taitojen vahvistamista kutsutaan sosiaaliseksi vahvistamiseksi.</a:t>
            </a:r>
          </a:p>
          <a:p>
            <a:pPr marL="171450" indent="-171450">
              <a:buFont typeface="Arial" panose="020B0604020202020204" pitchFamily="34" charset="0"/>
              <a:buChar char="•"/>
            </a:pPr>
            <a:r>
              <a:rPr lang="fi-FI" dirty="0"/>
              <a:t>Huolella suunniteltu ja ajatuksella toteutettu vertaisohjaus eli </a:t>
            </a:r>
            <a:r>
              <a:rPr lang="fi-FI" dirty="0" err="1"/>
              <a:t>tuutorointi</a:t>
            </a:r>
            <a:r>
              <a:rPr lang="fi-FI" dirty="0"/>
              <a:t> lisää yhteisöllisyyttä korkeakouluyhteisössä ja ehkäisee päihdehaittojen syntymistä. </a:t>
            </a:r>
            <a:endParaRPr lang="fi-FI" dirty="0">
              <a:cs typeface="Calibri"/>
            </a:endParaRPr>
          </a:p>
          <a:p>
            <a:pPr marL="171450" indent="-171450">
              <a:buFont typeface="Arial" panose="020B0604020202020204" pitchFamily="34" charset="0"/>
              <a:buChar char="•"/>
            </a:pPr>
            <a:r>
              <a:rPr lang="fi-FI" dirty="0"/>
              <a:t>Päihteiden käyttö ja siitä aiheutuvat haitat eivät ole opiskelijan yksityisasia korkeakouluyhteisössä tai työpaikoilla, koska käyttö ja haitat vaikuttavat myös muihin yhteisön jäseniin.</a:t>
            </a:r>
            <a:endParaRPr lang="fi-FI" dirty="0">
              <a:cs typeface="Calibri"/>
            </a:endParaRPr>
          </a:p>
          <a:p>
            <a:endParaRPr lang="fi-FI" dirty="0"/>
          </a:p>
        </p:txBody>
      </p:sp>
      <p:sp>
        <p:nvSpPr>
          <p:cNvPr id="4" name="Dian numeron paikkamerkki 3"/>
          <p:cNvSpPr>
            <a:spLocks noGrp="1"/>
          </p:cNvSpPr>
          <p:nvPr>
            <p:ph type="sldNum" sz="quarter" idx="5"/>
          </p:nvPr>
        </p:nvSpPr>
        <p:spPr/>
        <p:txBody>
          <a:bodyPr/>
          <a:lstStyle/>
          <a:p>
            <a:fld id="{A1B2A19A-6255-4143-B0CB-433DBAD21B55}" type="slidenum">
              <a:rPr lang="fi-FI" smtClean="0"/>
              <a:t>16</a:t>
            </a:fld>
            <a:endParaRPr lang="fi-FI"/>
          </a:p>
        </p:txBody>
      </p:sp>
    </p:spTree>
    <p:extLst>
      <p:ext uri="{BB962C8B-B14F-4D97-AF65-F5344CB8AC3E}">
        <p14:creationId xmlns:p14="http://schemas.microsoft.com/office/powerpoint/2010/main" val="13707665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b="0" i="0" kern="1200" dirty="0">
                <a:solidFill>
                  <a:schemeClr val="tx1"/>
                </a:solidFill>
                <a:effectLst/>
                <a:latin typeface="+mn-lt"/>
                <a:ea typeface="+mn-ea"/>
                <a:cs typeface="+mn-cs"/>
              </a:rPr>
              <a:t>Ns. SORA-lainsäädäntö (Ammattikorkeakoululaki ja yliopistolaki) on lyhenne sanoista Soveltumattomuuteen ratkaisuja. Lainsäädännön tavoitteena on parantaa turvallisuutta koulutuksessa ja työelämässä. Koulutuksen järjestäjällä on mahdollisuus puuttua soveltumattomuus- ja turvallisuuskysymyksiin, mm. huumausainetestauksiin. Säädöksillä edistetään potilas- ja asiakasturvallisuutta, alaikäisten turvallisuutta sekä opiskelijan itsensä ja opiskelu- ja työyhteisön turvallisuutta. Säädöksissä turvataan myös opiskelijan oikeusturva. Opiskelijoiden päihdeohjelma ottaa kantaa, miten SORA-lakia sovelletaan. </a:t>
            </a:r>
            <a:r>
              <a:rPr lang="fi-FI" sz="1200" b="1" i="0" kern="1200" dirty="0">
                <a:solidFill>
                  <a:schemeClr val="tx1"/>
                </a:solidFill>
                <a:effectLst/>
                <a:latin typeface="+mn-lt"/>
                <a:ea typeface="+mn-ea"/>
                <a:cs typeface="+mn-cs"/>
              </a:rPr>
              <a:t>On tärkeää että päihdeohjelma ohjaa miten päihdeongelma otetaan puheeksi ja mistä on saatavilla apua niin varhaisessa vaiheessa kuin ongelman jo kärjistyttyä</a:t>
            </a:r>
            <a:r>
              <a:rPr lang="fi-FI" sz="1200" b="0" i="0" kern="1200" dirty="0">
                <a:solidFill>
                  <a:schemeClr val="tx1"/>
                </a:solidFill>
                <a:effectLst/>
                <a:latin typeface="+mn-lt"/>
                <a:ea typeface="+mn-ea"/>
                <a:cs typeface="+mn-cs"/>
              </a:rPr>
              <a:t>.</a:t>
            </a:r>
          </a:p>
          <a:p>
            <a:endParaRPr lang="fi-FI"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i-FI" dirty="0">
                <a:cs typeface="Calibri"/>
              </a:rPr>
              <a:t>Jos korkeakoulussa on opiskelijoiden päihdeohjelma tai vastaava hyvinvointiohjelma, se löytyy korkeakoulun intranetistä. Tuutorin on hyvä silmäillä ohjelma läpi. </a:t>
            </a:r>
          </a:p>
          <a:p>
            <a:endParaRPr lang="fi-FI" dirty="0"/>
          </a:p>
        </p:txBody>
      </p:sp>
      <p:sp>
        <p:nvSpPr>
          <p:cNvPr id="4" name="Dian numeron paikkamerkki 3"/>
          <p:cNvSpPr>
            <a:spLocks noGrp="1"/>
          </p:cNvSpPr>
          <p:nvPr>
            <p:ph type="sldNum" sz="quarter" idx="5"/>
          </p:nvPr>
        </p:nvSpPr>
        <p:spPr/>
        <p:txBody>
          <a:bodyPr/>
          <a:lstStyle/>
          <a:p>
            <a:fld id="{A1B2A19A-6255-4143-B0CB-433DBAD21B55}" type="slidenum">
              <a:rPr lang="fi-FI" smtClean="0"/>
              <a:t>17</a:t>
            </a:fld>
            <a:endParaRPr lang="fi-FI"/>
          </a:p>
        </p:txBody>
      </p:sp>
    </p:spTree>
    <p:extLst>
      <p:ext uri="{BB962C8B-B14F-4D97-AF65-F5344CB8AC3E}">
        <p14:creationId xmlns:p14="http://schemas.microsoft.com/office/powerpoint/2010/main" val="4224243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nSpc>
                <a:spcPct val="90000"/>
              </a:lnSpc>
              <a:spcBef>
                <a:spcPts val="1000"/>
              </a:spcBef>
            </a:pPr>
            <a:r>
              <a:rPr lang="fi-FI" u="none" dirty="0"/>
              <a:t>Tehtävä: </a:t>
            </a:r>
            <a:r>
              <a:rPr lang="fi-FI" sz="1200" u="none" dirty="0">
                <a:solidFill>
                  <a:prstClr val="black"/>
                </a:solidFill>
                <a:cs typeface="Calibri Light"/>
              </a:rPr>
              <a:t>Jatkojalosta </a:t>
            </a:r>
            <a:r>
              <a:rPr lang="fi-FI" sz="1200" dirty="0">
                <a:solidFill>
                  <a:prstClr val="black"/>
                </a:solidFill>
                <a:cs typeface="Calibri Light"/>
              </a:rPr>
              <a:t>pareittain/pienryhmässä. </a:t>
            </a:r>
            <a:r>
              <a:rPr lang="fi-FI" dirty="0"/>
              <a:t> </a:t>
            </a:r>
          </a:p>
          <a:p>
            <a:pPr>
              <a:lnSpc>
                <a:spcPct val="90000"/>
              </a:lnSpc>
              <a:spcBef>
                <a:spcPts val="1000"/>
              </a:spcBef>
            </a:pPr>
            <a:r>
              <a:rPr lang="fi-FI" dirty="0"/>
              <a:t>Kesto: 1 min./idea</a:t>
            </a:r>
          </a:p>
          <a:p>
            <a:pPr>
              <a:lnSpc>
                <a:spcPct val="90000"/>
              </a:lnSpc>
              <a:spcBef>
                <a:spcPts val="1000"/>
              </a:spcBef>
            </a:pPr>
            <a:endParaRPr lang="fi-FI" dirty="0"/>
          </a:p>
          <a:p>
            <a:pPr>
              <a:lnSpc>
                <a:spcPct val="90000"/>
              </a:lnSpc>
              <a:spcBef>
                <a:spcPts val="1000"/>
              </a:spcBef>
            </a:pPr>
            <a:r>
              <a:rPr lang="fi-FI" dirty="0"/>
              <a:t>Jaa jokaiselle parille/pienryhmälle A4-kokoinen paperi ja pyydä kirjaamaan yläreunaan nimet ja numerot kuvan mukaisesti niin että väliin mahtuu tekstiä. Tehtävänä on ideoida neljä eri toimintakonseptia tuutoriryhmälle.</a:t>
            </a:r>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18</a:t>
            </a:fld>
            <a:endParaRPr lang="fi-FI"/>
          </a:p>
        </p:txBody>
      </p:sp>
    </p:spTree>
    <p:extLst>
      <p:ext uri="{BB962C8B-B14F-4D97-AF65-F5344CB8AC3E}">
        <p14:creationId xmlns:p14="http://schemas.microsoft.com/office/powerpoint/2010/main" val="25015797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nSpc>
                <a:spcPct val="90000"/>
              </a:lnSpc>
              <a:spcBef>
                <a:spcPts val="1000"/>
              </a:spcBef>
            </a:pPr>
            <a:r>
              <a:rPr lang="fi-FI" dirty="0"/>
              <a:t>Tehtävä jatkuu: </a:t>
            </a:r>
            <a:r>
              <a:rPr lang="fi-FI" sz="1200" dirty="0">
                <a:solidFill>
                  <a:prstClr val="black"/>
                </a:solidFill>
                <a:cs typeface="Calibri Light"/>
              </a:rPr>
              <a:t>Jatkojalosta pareittain/pienryhmässä. </a:t>
            </a:r>
            <a:r>
              <a:rPr lang="fi-FI" dirty="0"/>
              <a:t> </a:t>
            </a:r>
          </a:p>
          <a:p>
            <a:pPr>
              <a:lnSpc>
                <a:spcPct val="90000"/>
              </a:lnSpc>
              <a:spcBef>
                <a:spcPts val="1000"/>
              </a:spcBef>
            </a:pPr>
            <a:r>
              <a:rPr lang="fi-FI" dirty="0"/>
              <a:t>Kesto: 1 min./idea</a:t>
            </a:r>
          </a:p>
          <a:p>
            <a:pPr>
              <a:lnSpc>
                <a:spcPct val="90000"/>
              </a:lnSpc>
              <a:spcBef>
                <a:spcPts val="1000"/>
              </a:spcBef>
            </a:pPr>
            <a:br>
              <a:rPr lang="fi-FI" dirty="0"/>
            </a:br>
            <a:r>
              <a:rPr lang="fi-FI" dirty="0"/>
              <a:t>Paljasta numero yksi ja pyydä osallistujia keksimään </a:t>
            </a:r>
            <a:r>
              <a:rPr lang="fi-FI" dirty="0" err="1"/>
              <a:t>tuutorointiin</a:t>
            </a:r>
            <a:r>
              <a:rPr lang="fi-FI" dirty="0"/>
              <a:t> sopiva toimintakonsepti minuutin aikana. Kellota minuutti. Kun aika on päättynyt, paljasta numero kaksi, kellota minuutti jne.</a:t>
            </a:r>
          </a:p>
          <a:p>
            <a:pPr>
              <a:lnSpc>
                <a:spcPct val="90000"/>
              </a:lnSpc>
              <a:spcBef>
                <a:spcPts val="1000"/>
              </a:spcBef>
            </a:pPr>
            <a:r>
              <a:rPr lang="fi-FI" dirty="0"/>
              <a:t>Kun kohtaan neljä on käytetty minuutti, pyydä </a:t>
            </a:r>
            <a:r>
              <a:rPr lang="fi-FI" dirty="0" err="1"/>
              <a:t>tuutoreita</a:t>
            </a:r>
            <a:r>
              <a:rPr lang="fi-FI" dirty="0"/>
              <a:t> antamaan paperinsa seuraavalle ryhmälle. </a:t>
            </a:r>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19</a:t>
            </a:fld>
            <a:endParaRPr lang="fi-FI"/>
          </a:p>
        </p:txBody>
      </p:sp>
    </p:spTree>
    <p:extLst>
      <p:ext uri="{BB962C8B-B14F-4D97-AF65-F5344CB8AC3E}">
        <p14:creationId xmlns:p14="http://schemas.microsoft.com/office/powerpoint/2010/main" val="35783331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nSpc>
                <a:spcPct val="90000"/>
              </a:lnSpc>
              <a:spcBef>
                <a:spcPts val="1000"/>
              </a:spcBef>
            </a:pPr>
            <a:r>
              <a:rPr lang="fi-FI" u="none" dirty="0"/>
              <a:t>Tehtävä jatkuu: </a:t>
            </a:r>
            <a:r>
              <a:rPr lang="fi-FI" sz="1200" dirty="0">
                <a:solidFill>
                  <a:prstClr val="black"/>
                </a:solidFill>
                <a:cs typeface="Calibri Light"/>
              </a:rPr>
              <a:t>Täydennä, parantele, viilaa ja muokkaa ideoita.</a:t>
            </a:r>
          </a:p>
          <a:p>
            <a:pPr>
              <a:lnSpc>
                <a:spcPct val="90000"/>
              </a:lnSpc>
              <a:spcBef>
                <a:spcPts val="1000"/>
              </a:spcBef>
            </a:pPr>
            <a:r>
              <a:rPr lang="fi-FI" dirty="0"/>
              <a:t>Osion kesto: 3 min.</a:t>
            </a:r>
          </a:p>
          <a:p>
            <a:pPr>
              <a:lnSpc>
                <a:spcPct val="90000"/>
              </a:lnSpc>
              <a:spcBef>
                <a:spcPts val="1000"/>
              </a:spcBef>
            </a:pPr>
            <a:endParaRPr lang="fi-FI" dirty="0"/>
          </a:p>
          <a:p>
            <a:pPr>
              <a:lnSpc>
                <a:spcPct val="90000"/>
              </a:lnSpc>
              <a:spcBef>
                <a:spcPts val="1000"/>
              </a:spcBef>
            </a:pPr>
            <a:r>
              <a:rPr lang="fi-FI" dirty="0"/>
              <a:t>Kun parit/pienryhmät ovat saaneet eteensä toisen ryhmän ideat, on aika lähteä parantelemaan ja muokkaamaan ideoita yhä paremmiksi oheisten apulauseiden avulla.</a:t>
            </a:r>
          </a:p>
          <a:p>
            <a:pPr>
              <a:lnSpc>
                <a:spcPct val="90000"/>
              </a:lnSpc>
              <a:spcBef>
                <a:spcPts val="1000"/>
              </a:spcBef>
            </a:pPr>
            <a:r>
              <a:rPr lang="fi-FI" dirty="0"/>
              <a:t>Aikaa on nyt 3 min. Kun ryhmät ovat valmiit, pyydä antamaan lappu takaisin alkuperäiselle ryhmälle.</a:t>
            </a:r>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20</a:t>
            </a:fld>
            <a:endParaRPr lang="fi-FI"/>
          </a:p>
        </p:txBody>
      </p:sp>
    </p:spTree>
    <p:extLst>
      <p:ext uri="{BB962C8B-B14F-4D97-AF65-F5344CB8AC3E}">
        <p14:creationId xmlns:p14="http://schemas.microsoft.com/office/powerpoint/2010/main" val="25095765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nSpc>
                <a:spcPct val="90000"/>
              </a:lnSpc>
              <a:spcBef>
                <a:spcPts val="1000"/>
              </a:spcBef>
            </a:pPr>
            <a:r>
              <a:rPr lang="fi-FI" i="0" u="none" dirty="0"/>
              <a:t>Tehtävä jatkuu: </a:t>
            </a:r>
            <a:r>
              <a:rPr lang="fi-FI" dirty="0"/>
              <a:t>Täyttävätkö suunnittelemanne ideat ja viereisen ryhmän parannukset edes osan seuraavista ehdoista?</a:t>
            </a:r>
            <a:br>
              <a:rPr lang="fi-FI" dirty="0"/>
            </a:br>
            <a:r>
              <a:rPr lang="fi-FI" dirty="0"/>
              <a:t>Osion kesto: 2 min. + purku</a:t>
            </a:r>
          </a:p>
          <a:p>
            <a:pPr>
              <a:lnSpc>
                <a:spcPct val="90000"/>
              </a:lnSpc>
              <a:spcBef>
                <a:spcPts val="1000"/>
              </a:spcBef>
            </a:pPr>
            <a:endParaRPr lang="fi-FI" dirty="0"/>
          </a:p>
          <a:p>
            <a:pPr>
              <a:lnSpc>
                <a:spcPct val="90000"/>
              </a:lnSpc>
              <a:spcBef>
                <a:spcPts val="1000"/>
              </a:spcBef>
            </a:pPr>
            <a:r>
              <a:rPr lang="fi-FI" dirty="0"/>
              <a:t>Osiota voi käyttää myös itsenäisesti ilman aiempia osioita suunnitellessa toimintaa fukseille.</a:t>
            </a:r>
          </a:p>
        </p:txBody>
      </p:sp>
      <p:sp>
        <p:nvSpPr>
          <p:cNvPr id="4" name="Dian numeron paikkamerkki 3"/>
          <p:cNvSpPr>
            <a:spLocks noGrp="1"/>
          </p:cNvSpPr>
          <p:nvPr>
            <p:ph type="sldNum" sz="quarter" idx="5"/>
          </p:nvPr>
        </p:nvSpPr>
        <p:spPr/>
        <p:txBody>
          <a:bodyPr/>
          <a:lstStyle/>
          <a:p>
            <a:fld id="{19B1DBEE-2529-47DF-8872-751B125E255C}" type="slidenum">
              <a:rPr lang="fi-FI" smtClean="0"/>
              <a:t>21</a:t>
            </a:fld>
            <a:endParaRPr lang="fi-FI"/>
          </a:p>
        </p:txBody>
      </p:sp>
    </p:spTree>
    <p:extLst>
      <p:ext uri="{BB962C8B-B14F-4D97-AF65-F5344CB8AC3E}">
        <p14:creationId xmlns:p14="http://schemas.microsoft.com/office/powerpoint/2010/main" val="1971698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nSpc>
                <a:spcPct val="90000"/>
              </a:lnSpc>
              <a:spcBef>
                <a:spcPts val="1000"/>
              </a:spcBef>
            </a:pPr>
            <a:r>
              <a:rPr lang="fi-FI" i="0" dirty="0">
                <a:cs typeface="Calibri"/>
              </a:rPr>
              <a:t>Päihteet ja päihteiden käyttö on monessa opiskelija- ja opiskeluyhteisössä arkinen asia ja itsestäänselvyys, josta ei juurikaan keskustella.</a:t>
            </a:r>
          </a:p>
          <a:p>
            <a:pPr>
              <a:lnSpc>
                <a:spcPct val="90000"/>
              </a:lnSpc>
              <a:spcBef>
                <a:spcPts val="1000"/>
              </a:spcBef>
            </a:pPr>
            <a:r>
              <a:rPr lang="fi-FI" i="0" dirty="0">
                <a:cs typeface="Calibri"/>
              </a:rPr>
              <a:t>Erityisesti runsas alkoholin käyttö liitetään opiskelijan vapaa-aikaan mediassa ja mielikuvissa.</a:t>
            </a:r>
          </a:p>
          <a:p>
            <a:pPr>
              <a:lnSpc>
                <a:spcPct val="90000"/>
              </a:lnSpc>
              <a:spcBef>
                <a:spcPts val="1000"/>
              </a:spcBef>
            </a:pPr>
            <a:r>
              <a:rPr lang="fi-FI" i="0" dirty="0">
                <a:cs typeface="Calibri"/>
              </a:rPr>
              <a:t>Päihteiden käyttö vaikuttaa opiskelukykyyn ja opiskelijaryhmien toimintaan.</a:t>
            </a:r>
          </a:p>
          <a:p>
            <a:pPr>
              <a:lnSpc>
                <a:spcPct val="90000"/>
              </a:lnSpc>
              <a:spcBef>
                <a:spcPts val="1000"/>
              </a:spcBef>
            </a:pPr>
            <a:r>
              <a:rPr lang="fi-FI" i="0" dirty="0">
                <a:cs typeface="Calibri"/>
              </a:rPr>
              <a:t>Tässä osiossa ei keskitytä niinkään alkoholin terveydellisiin vaan sosiaalisiin vaikutuksiin.</a:t>
            </a:r>
          </a:p>
          <a:p>
            <a:pPr>
              <a:lnSpc>
                <a:spcPct val="90000"/>
              </a:lnSpc>
              <a:spcBef>
                <a:spcPts val="1000"/>
              </a:spcBef>
            </a:pPr>
            <a:r>
              <a:rPr lang="fi-FI" i="0" dirty="0">
                <a:cs typeface="Calibri"/>
              </a:rPr>
              <a:t>Koulutuksen aikana pohditaan tuutoritoiminnan lisäksi jonkin verran opiskelijatapahtumia, koska tuutorit usein suosittelevat opiskelijatapahtumia fukseille.</a:t>
            </a:r>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2</a:t>
            </a:fld>
            <a:endParaRPr lang="fi-FI"/>
          </a:p>
        </p:txBody>
      </p:sp>
    </p:spTree>
    <p:extLst>
      <p:ext uri="{BB962C8B-B14F-4D97-AF65-F5344CB8AC3E}">
        <p14:creationId xmlns:p14="http://schemas.microsoft.com/office/powerpoint/2010/main" val="7176426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sz="1200" dirty="0">
                <a:solidFill>
                  <a:prstClr val="black"/>
                </a:solidFill>
                <a:cs typeface="Calibri Light"/>
              </a:rPr>
              <a:t>Tämä tehtävä on suunnattu toteutettavaksi fuksien kanssa. </a:t>
            </a:r>
          </a:p>
          <a:p>
            <a:pPr>
              <a:lnSpc>
                <a:spcPct val="90000"/>
              </a:lnSpc>
              <a:spcBef>
                <a:spcPts val="1000"/>
              </a:spcBef>
            </a:pPr>
            <a:r>
              <a:rPr lang="fi-FI" sz="1200" u="none" dirty="0">
                <a:solidFill>
                  <a:prstClr val="black"/>
                </a:solidFill>
                <a:cs typeface="Calibri"/>
              </a:rPr>
              <a:t>Tehtävä: </a:t>
            </a:r>
            <a:r>
              <a:rPr lang="fi-FI" sz="1200" dirty="0">
                <a:solidFill>
                  <a:prstClr val="black"/>
                </a:solidFill>
                <a:cs typeface="Calibri"/>
              </a:rPr>
              <a:t>Keskustelu pienryhmissä. </a:t>
            </a:r>
            <a:r>
              <a:rPr lang="fi-FI" sz="1200" dirty="0">
                <a:solidFill>
                  <a:prstClr val="black"/>
                </a:solidFill>
                <a:cs typeface="Calibri Light"/>
              </a:rPr>
              <a:t>Keskustellaan odotuksista etukäteen.</a:t>
            </a:r>
            <a:br>
              <a:rPr lang="fi-FI" sz="1200" dirty="0">
                <a:solidFill>
                  <a:prstClr val="black"/>
                </a:solidFill>
                <a:cs typeface="Calibri Light"/>
              </a:rPr>
            </a:br>
            <a:br>
              <a:rPr lang="fi-FI" dirty="0">
                <a:cs typeface="Calibri"/>
              </a:rPr>
            </a:br>
            <a:r>
              <a:rPr lang="fi-FI" dirty="0">
                <a:cs typeface="Calibri"/>
              </a:rPr>
              <a:t>Tässä keskustelutehtävässä tuutorit voivat käytännössä harjoitella keskustelua fuksiryhmän ensimmäisestä yhteisestä illanvietosta, siihen liittyvistä odotuksista ja mietteistä. Pyydä </a:t>
            </a:r>
            <a:r>
              <a:rPr lang="fi-FI" dirty="0" err="1">
                <a:cs typeface="Calibri"/>
              </a:rPr>
              <a:t>tuutoreita</a:t>
            </a:r>
            <a:r>
              <a:rPr lang="fi-FI" dirty="0">
                <a:cs typeface="Calibri"/>
              </a:rPr>
              <a:t> jakautumaan itse pienryhmiin tai jaa heidät ryhmiin, joissa keskustellaan diassa näkyvistä kysymyksistä.</a:t>
            </a:r>
          </a:p>
          <a:p>
            <a:pPr>
              <a:lnSpc>
                <a:spcPct val="90000"/>
              </a:lnSpc>
              <a:spcBef>
                <a:spcPts val="1000"/>
              </a:spcBef>
            </a:pPr>
            <a:r>
              <a:rPr lang="fi-FI" dirty="0">
                <a:cs typeface="Calibri"/>
              </a:rPr>
              <a:t>Joku tuutoreista voi esittää ”tuutoria” ja loput ”fuksiryhmäläisiä”. </a:t>
            </a:r>
          </a:p>
          <a:p>
            <a:pPr>
              <a:lnSpc>
                <a:spcPct val="90000"/>
              </a:lnSpc>
              <a:spcBef>
                <a:spcPts val="1000"/>
              </a:spcBef>
            </a:pPr>
            <a:endParaRPr lang="fi-FI" dirty="0">
              <a:cs typeface="Calibri"/>
            </a:endParaRPr>
          </a:p>
          <a:p>
            <a:pPr>
              <a:lnSpc>
                <a:spcPct val="90000"/>
              </a:lnSpc>
              <a:spcBef>
                <a:spcPts val="1000"/>
              </a:spcBef>
            </a:pPr>
            <a:r>
              <a:rPr lang="fi-FI" dirty="0">
                <a:cs typeface="Calibri"/>
              </a:rPr>
              <a:t>Tarkoitus on tarjota jokaiselle mahdollisuus kertoa omista toiveistaan ja kuulla muiden mietteitä.</a:t>
            </a:r>
          </a:p>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cs typeface="Calibri"/>
              </a:rPr>
              <a:t>Keskustelutehtävän tavoite on, että lopuksi ryhmässä vallitsee yhteinen käsitys siitä, miten illanvietossa halutaan toimittavan, jotta se olisi jokaiselle osallistujalle mieluisa. </a:t>
            </a:r>
            <a:r>
              <a:rPr lang="fi-FI" dirty="0"/>
              <a:t>Keskustele fuksien kanssa, mitä he toivovat toiminnalta ja miten on ok/ei ole ok käyttäytyä päihtymyksen tasosta huolimatta.</a:t>
            </a:r>
            <a:endParaRPr lang="fi-FI" dirty="0">
              <a:cs typeface="Calibri"/>
            </a:endParaRPr>
          </a:p>
          <a:p>
            <a:pPr>
              <a:lnSpc>
                <a:spcPct val="90000"/>
              </a:lnSpc>
              <a:spcBef>
                <a:spcPts val="1000"/>
              </a:spcBef>
            </a:pPr>
            <a:endParaRPr lang="fi-FI" dirty="0">
              <a:cs typeface="Calibri"/>
            </a:endParaRPr>
          </a:p>
          <a:p>
            <a:pPr>
              <a:lnSpc>
                <a:spcPct val="90000"/>
              </a:lnSpc>
              <a:spcBef>
                <a:spcPts val="1000"/>
              </a:spcBef>
            </a:pPr>
            <a:r>
              <a:rPr lang="fi-FI" dirty="0">
                <a:cs typeface="Calibri"/>
              </a:rPr>
              <a:t>Keskustelutehtävän tarkoitus on havainnollistaa, että on tärkeää mahdollistaa yhteinen keskustelu ja luoda yhteiset pelisäännöt, joita noudattaen kaikilla ryhmän jäsenillä on hyvä olla. Samalla mahdollistetaan yhteinen käsitys esimerkiksi siitä, millaista päihdekulttuuria korkeakoulussa luodaan. </a:t>
            </a:r>
          </a:p>
          <a:p>
            <a:pPr>
              <a:lnSpc>
                <a:spcPct val="90000"/>
              </a:lnSpc>
              <a:spcBef>
                <a:spcPts val="1000"/>
              </a:spcBef>
            </a:pPr>
            <a:r>
              <a:rPr lang="fi-FI" dirty="0">
                <a:cs typeface="Calibri"/>
              </a:rPr>
              <a:t>Tuutorin on hyvä tiedostaa, että keskustelu käydään kyseessä olevan ryhmän näkökulmasta. Tarkoitus ei ole käydä yleistä päihdekeskustelua, vaan keskustelua päihteille annetusta roolista juuri tässä ryhmässä. Toivooko ryhmä esimerkiksi, että tapaamisen ensimmäiset tunnit ovat päihteettömiä tai että päihtymisellä ei voi oikeuttaa huonoa käytöstä?</a:t>
            </a:r>
            <a:endParaRPr lang="fi-FI" dirty="0"/>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22</a:t>
            </a:fld>
            <a:endParaRPr lang="fi-FI"/>
          </a:p>
        </p:txBody>
      </p:sp>
    </p:spTree>
    <p:extLst>
      <p:ext uri="{BB962C8B-B14F-4D97-AF65-F5344CB8AC3E}">
        <p14:creationId xmlns:p14="http://schemas.microsoft.com/office/powerpoint/2010/main" val="14876742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a:t>Sisältö on yhteinen osioille </a:t>
            </a:r>
            <a:br>
              <a:rPr lang="fi-FI"/>
            </a:br>
            <a:r>
              <a:rPr lang="fi-FI"/>
              <a:t>5. Opiskelukyky ja mielen hyvinvointi ja 6. Päihteiden rooli opiskeluyhteisössä.</a:t>
            </a:r>
            <a:br>
              <a:rPr lang="fi-FI"/>
            </a:br>
            <a:br>
              <a:rPr lang="fi-FI"/>
            </a:br>
            <a:r>
              <a:rPr lang="fi-FI"/>
              <a:t>Eli jos toteutat molemmat osiot yhdessä, poista ”Huolen puheeksi ottaminen ja mistä apua” –osio ”Opiskelukyky ja mielen hyvinvointi” –osion lopusta. Käsittele Opiskelukyky ja mielen hyvinvointi –osio ensin. </a:t>
            </a:r>
            <a:r>
              <a:rPr lang="fi-FI" u="none"/>
              <a:t>Yhdistä osioiden yhteenvetodiat.</a:t>
            </a:r>
          </a:p>
          <a:p>
            <a:endParaRPr lang="fi-FI"/>
          </a:p>
        </p:txBody>
      </p:sp>
      <p:sp>
        <p:nvSpPr>
          <p:cNvPr id="4" name="Dian numeron paikkamerkki 3"/>
          <p:cNvSpPr>
            <a:spLocks noGrp="1"/>
          </p:cNvSpPr>
          <p:nvPr>
            <p:ph type="sldNum" sz="quarter" idx="5"/>
          </p:nvPr>
        </p:nvSpPr>
        <p:spPr/>
        <p:txBody>
          <a:bodyPr/>
          <a:lstStyle/>
          <a:p>
            <a:fld id="{19B1DBEE-2529-47DF-8872-751B125E255C}" type="slidenum">
              <a:rPr lang="fi-FI" smtClean="0"/>
              <a:t>23</a:t>
            </a:fld>
            <a:endParaRPr lang="fi-FI"/>
          </a:p>
        </p:txBody>
      </p:sp>
    </p:spTree>
    <p:extLst>
      <p:ext uri="{BB962C8B-B14F-4D97-AF65-F5344CB8AC3E}">
        <p14:creationId xmlns:p14="http://schemas.microsoft.com/office/powerpoint/2010/main" val="26368558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u="none"/>
              <a:t>Ohjeistus tehtävään: </a:t>
            </a:r>
            <a:r>
              <a:rPr lang="fi-FI"/>
              <a:t>K</a:t>
            </a:r>
            <a:r>
              <a:rPr lang="fi-FI" sz="1200">
                <a:solidFill>
                  <a:prstClr val="black"/>
                </a:solidFill>
                <a:cs typeface="Calibri Light"/>
              </a:rPr>
              <a:t>eskustelutehtävä pienryhmissä.</a:t>
            </a:r>
          </a:p>
          <a:p>
            <a:pPr marL="0" marR="0" lvl="0" indent="0" algn="l" defTabSz="914400" rtl="0" eaLnBrk="1" fontAlgn="auto" latinLnBrk="0" hangingPunct="1">
              <a:lnSpc>
                <a:spcPct val="100000"/>
              </a:lnSpc>
              <a:spcBef>
                <a:spcPts val="0"/>
              </a:spcBef>
              <a:spcAft>
                <a:spcPts val="0"/>
              </a:spcAft>
              <a:buClrTx/>
              <a:buSzTx/>
              <a:buFontTx/>
              <a:buNone/>
              <a:tabLst/>
              <a:defRPr/>
            </a:pPr>
            <a:r>
              <a:rPr lang="fi-FI" sz="1200">
                <a:solidFill>
                  <a:prstClr val="black"/>
                </a:solidFill>
                <a:cs typeface="Calibri Light"/>
              </a:rPr>
              <a:t>Kesto: 5 min. </a:t>
            </a:r>
          </a:p>
          <a:p>
            <a:endParaRPr lang="fi-FI"/>
          </a:p>
        </p:txBody>
      </p:sp>
      <p:sp>
        <p:nvSpPr>
          <p:cNvPr id="4" name="Dian numeron paikkamerkki 3"/>
          <p:cNvSpPr>
            <a:spLocks noGrp="1"/>
          </p:cNvSpPr>
          <p:nvPr>
            <p:ph type="sldNum" sz="quarter" idx="5"/>
          </p:nvPr>
        </p:nvSpPr>
        <p:spPr/>
        <p:txBody>
          <a:bodyPr/>
          <a:lstStyle/>
          <a:p>
            <a:fld id="{19B1DBEE-2529-47DF-8872-751B125E255C}" type="slidenum">
              <a:rPr lang="fi-FI" smtClean="0"/>
              <a:t>24</a:t>
            </a:fld>
            <a:endParaRPr lang="fi-FI"/>
          </a:p>
        </p:txBody>
      </p:sp>
    </p:spTree>
    <p:extLst>
      <p:ext uri="{BB962C8B-B14F-4D97-AF65-F5344CB8AC3E}">
        <p14:creationId xmlns:p14="http://schemas.microsoft.com/office/powerpoint/2010/main" val="23527482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b="0" i="0" u="none" kern="1200">
                <a:effectLst/>
                <a:latin typeface="+mn-lt"/>
                <a:ea typeface="+mn-ea"/>
                <a:cs typeface="+mn-cs"/>
              </a:rPr>
              <a:t>Tehtävä:</a:t>
            </a:r>
          </a:p>
          <a:p>
            <a:r>
              <a:rPr lang="fi-FI" sz="1200"/>
              <a:t>Tämän dian yhteydessä herätellään </a:t>
            </a:r>
            <a:r>
              <a:rPr lang="fi-FI" sz="1200" err="1"/>
              <a:t>tuutoreita</a:t>
            </a:r>
            <a:r>
              <a:rPr lang="fi-FI" sz="1200"/>
              <a:t> pohtimaan mahdollista eteen tulevaa tilannetta käytännön esimerkin avulla. </a:t>
            </a:r>
          </a:p>
          <a:p>
            <a:endParaRPr lang="fi-FI" sz="1200">
              <a:cs typeface="Calibri"/>
            </a:endParaRPr>
          </a:p>
          <a:p>
            <a:pPr marL="0" indent="0">
              <a:buNone/>
            </a:pPr>
            <a:r>
              <a:rPr lang="fi-FI" sz="1200">
                <a:cs typeface="Calibri"/>
              </a:rPr>
              <a:t>1. Voit tutustuttaa </a:t>
            </a:r>
            <a:r>
              <a:rPr lang="fi-FI" sz="1200" err="1">
                <a:cs typeface="Calibri"/>
              </a:rPr>
              <a:t>Aatin</a:t>
            </a:r>
            <a:r>
              <a:rPr lang="fi-FI" sz="1200">
                <a:cs typeface="Calibri"/>
              </a:rPr>
              <a:t> opiskelukykymalliin ja voitte yhdessä pohtia, millä osa-alueilla </a:t>
            </a:r>
            <a:r>
              <a:rPr lang="fi-FI" sz="1200" err="1">
                <a:cs typeface="Calibri"/>
              </a:rPr>
              <a:t>Aati</a:t>
            </a:r>
            <a:r>
              <a:rPr lang="fi-FI" sz="1200">
                <a:cs typeface="Calibri"/>
              </a:rPr>
              <a:t> kokee haasteita. Ohjaa </a:t>
            </a:r>
            <a:r>
              <a:rPr lang="fi-FI" sz="1200" err="1">
                <a:cs typeface="Calibri"/>
              </a:rPr>
              <a:t>Aati</a:t>
            </a:r>
            <a:r>
              <a:rPr lang="fi-FI" sz="1200">
                <a:cs typeface="Calibri"/>
              </a:rPr>
              <a:t> korkeakoulun ohjauspalveluihin, esim. opintopsykologille.</a:t>
            </a:r>
          </a:p>
          <a:p>
            <a:pPr marL="0" indent="0">
              <a:buNone/>
            </a:pPr>
            <a:r>
              <a:rPr lang="fi-FI" sz="1200"/>
              <a:t>Jos opiskeluryhmä ei juuri vaihdu, ryhmän kanssa voi käydä pelisääntökeskustelun siitä, miten kaikki ryhmän jäsenet voidaan ottaa mukaan.</a:t>
            </a:r>
          </a:p>
          <a:p>
            <a:pPr marL="0" indent="0">
              <a:buNone/>
            </a:pPr>
            <a:r>
              <a:rPr lang="fi-FI" sz="1200"/>
              <a:t>Kysy, mitä </a:t>
            </a:r>
            <a:r>
              <a:rPr lang="fi-FI" sz="1200" err="1"/>
              <a:t>Aati</a:t>
            </a:r>
            <a:r>
              <a:rPr lang="fi-FI" sz="1200"/>
              <a:t> itse toivoo opiskeluryhmältä. Olisiko lisäksi muita ryhmiä, joihin osallistuminen tuntuisi kiinnostavalta?</a:t>
            </a:r>
          </a:p>
          <a:p>
            <a:pPr marL="0" indent="0">
              <a:buNone/>
            </a:pPr>
            <a:r>
              <a:rPr lang="fi-FI" sz="1200"/>
              <a:t>Voit myös kysyä </a:t>
            </a:r>
            <a:r>
              <a:rPr lang="fi-FI" sz="1200" err="1"/>
              <a:t>Aatilta</a:t>
            </a:r>
            <a:r>
              <a:rPr lang="fi-FI" sz="1200"/>
              <a:t> lupaa keskustella asiasta ryhmän ohjauksesta vastaavan opettajan kanssa, jos se tuntuu </a:t>
            </a:r>
            <a:r>
              <a:rPr lang="fi-FI" sz="1200" err="1"/>
              <a:t>Aatista</a:t>
            </a:r>
            <a:r>
              <a:rPr lang="fi-FI" sz="1200"/>
              <a:t> itse vaikealta.</a:t>
            </a:r>
          </a:p>
          <a:p>
            <a:endParaRPr lang="fi-FI" sz="1200">
              <a:cs typeface="Calibri"/>
            </a:endParaRPr>
          </a:p>
          <a:p>
            <a:r>
              <a:rPr lang="fi-FI" sz="1200">
                <a:cs typeface="Calibri"/>
              </a:rPr>
              <a:t>2. Kysy tuutoreilta: Missä tilanteessa ottaisitte asian puheeksi Pajun kanssa? Miten lähtisitte selvittämään asiaa ja mitä ei ainakaan kannata sanoa tai tehdä?</a:t>
            </a:r>
            <a:br>
              <a:rPr lang="fi-FI" sz="1200">
                <a:cs typeface="Calibri"/>
              </a:rPr>
            </a:br>
            <a:r>
              <a:rPr lang="fi-FI" sz="1200">
                <a:cs typeface="Calibri"/>
              </a:rPr>
              <a:t>Pajun kanssa on hyvä aloittaa ottamalla päihteiden käyttö puheeksi (seuraava dia). </a:t>
            </a:r>
          </a:p>
          <a:p>
            <a:endParaRPr lang="fi-FI"/>
          </a:p>
        </p:txBody>
      </p:sp>
      <p:sp>
        <p:nvSpPr>
          <p:cNvPr id="4" name="Dian numeron paikkamerkki 3"/>
          <p:cNvSpPr>
            <a:spLocks noGrp="1"/>
          </p:cNvSpPr>
          <p:nvPr>
            <p:ph type="sldNum" sz="quarter" idx="5"/>
          </p:nvPr>
        </p:nvSpPr>
        <p:spPr/>
        <p:txBody>
          <a:bodyPr/>
          <a:lstStyle/>
          <a:p>
            <a:fld id="{19B1DBEE-2529-47DF-8872-751B125E255C}" type="slidenum">
              <a:rPr lang="fi-FI" smtClean="0"/>
              <a:t>25</a:t>
            </a:fld>
            <a:endParaRPr lang="fi-FI"/>
          </a:p>
        </p:txBody>
      </p:sp>
    </p:spTree>
    <p:extLst>
      <p:ext uri="{BB962C8B-B14F-4D97-AF65-F5344CB8AC3E}">
        <p14:creationId xmlns:p14="http://schemas.microsoft.com/office/powerpoint/2010/main" val="26235265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Huolen tunne voi liittyä esimerkiksi opiskelukaverin opintojen etenemiseen, opiskelustressiin, alakuloisuuteen tai päihteiden käyttöön. Sinun ei tarvitse tietää, mikä opiskelukaverilla on. Tärkeintä on ottaa huoli puheeksi, jos se jostain syystä herää.</a:t>
            </a:r>
          </a:p>
          <a:p>
            <a:pPr marL="0" marR="0" lvl="0" indent="0" algn="l" defTabSz="914400" rtl="0" eaLnBrk="1" fontAlgn="auto" latinLnBrk="0" hangingPunct="1">
              <a:lnSpc>
                <a:spcPct val="100000"/>
              </a:lnSpc>
              <a:spcBef>
                <a:spcPts val="0"/>
              </a:spcBef>
              <a:spcAft>
                <a:spcPts val="0"/>
              </a:spcAft>
              <a:buClrTx/>
              <a:buSzTx/>
              <a:buFontTx/>
              <a:buNone/>
              <a:tabLst/>
              <a:defRPr/>
            </a:pPr>
            <a:r>
              <a:rPr lang="fi-FI" dirty="0"/>
              <a:t>Huoli ei tarvitse todistusaineistoa, luota omaan tunteeseen. Tärkeintä on asian esille nostaminen.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fi-FI" dirty="0"/>
          </a:p>
          <a:p>
            <a:pPr marL="0" marR="0" lvl="0" indent="0" algn="l" defTabSz="914400" rtl="0" eaLnBrk="1" fontAlgn="auto" latinLnBrk="0" hangingPunct="1">
              <a:lnSpc>
                <a:spcPct val="100000"/>
              </a:lnSpc>
              <a:spcBef>
                <a:spcPts val="0"/>
              </a:spcBef>
              <a:spcAft>
                <a:spcPts val="0"/>
              </a:spcAft>
              <a:buClrTx/>
              <a:buSzTx/>
              <a:buFontTx/>
              <a:buNone/>
              <a:tabLst/>
              <a:defRPr/>
            </a:pPr>
            <a:r>
              <a:rPr lang="fi-FI" dirty="0"/>
              <a:t>Ei tarvitse eikä kuulukaan osata puhua diagnooseista.</a:t>
            </a:r>
          </a:p>
          <a:p>
            <a:pPr>
              <a:lnSpc>
                <a:spcPct val="90000"/>
              </a:lnSpc>
              <a:spcBef>
                <a:spcPts val="1000"/>
              </a:spcBef>
            </a:pPr>
            <a:endParaRPr lang="fi-FI" dirty="0">
              <a:cs typeface="Calibri"/>
            </a:endParaRPr>
          </a:p>
          <a:p>
            <a:pPr>
              <a:lnSpc>
                <a:spcPct val="90000"/>
              </a:lnSpc>
              <a:spcBef>
                <a:spcPts val="1000"/>
              </a:spcBef>
            </a:pPr>
            <a:r>
              <a:rPr lang="fi-FI" dirty="0">
                <a:cs typeface="Calibri"/>
              </a:rPr>
              <a:t>Vinkkejä:</a:t>
            </a:r>
            <a:endParaRPr lang="fi-FI" dirty="0"/>
          </a:p>
          <a:p>
            <a:pPr marL="228600" indent="-228600">
              <a:lnSpc>
                <a:spcPct val="90000"/>
              </a:lnSpc>
              <a:spcBef>
                <a:spcPts val="1000"/>
              </a:spcBef>
              <a:buChar char="•"/>
            </a:pPr>
            <a:r>
              <a:rPr lang="fi-FI" dirty="0"/>
              <a:t>Luota vaistoosi ja tuntemuksiisi huolta kohtaan. Puuttuminen ja puheeksi ottaminen on kaikkien etu. </a:t>
            </a:r>
            <a:endParaRPr lang="en-US" dirty="0"/>
          </a:p>
          <a:p>
            <a:pPr marL="228600" indent="-228600">
              <a:lnSpc>
                <a:spcPct val="90000"/>
              </a:lnSpc>
              <a:spcBef>
                <a:spcPts val="1000"/>
              </a:spcBef>
              <a:buChar char="•"/>
            </a:pPr>
            <a:r>
              <a:rPr lang="fi-FI" dirty="0"/>
              <a:t>Pohdi keskustelulle sopiva aika ja paikka. Toiminnan aikana on helpompi niin kysyä kuin vastatakin: lähtekää yhdessä  lounaalle, kävelylle, vesijuoksemaan, kahville, pelaamaan, ajelulle...  </a:t>
            </a:r>
            <a:endParaRPr lang="en-US" dirty="0"/>
          </a:p>
          <a:p>
            <a:pPr marL="228600" indent="-228600">
              <a:lnSpc>
                <a:spcPct val="90000"/>
              </a:lnSpc>
              <a:spcBef>
                <a:spcPts val="1000"/>
              </a:spcBef>
              <a:buChar char="•"/>
            </a:pPr>
            <a:r>
              <a:rPr lang="fi-FI" dirty="0"/>
              <a:t>Jos mahdollista, pohdi etukäteen, miten aloitat keskustelun ja ilmaiset huolesi:  </a:t>
            </a:r>
            <a:endParaRPr lang="en-US" dirty="0"/>
          </a:p>
          <a:p>
            <a:pPr marL="457200" indent="-228600">
              <a:lnSpc>
                <a:spcPct val="90000"/>
              </a:lnSpc>
              <a:spcBef>
                <a:spcPts val="1000"/>
              </a:spcBef>
              <a:buChar char="•"/>
            </a:pPr>
            <a:r>
              <a:rPr lang="fi-FI" dirty="0"/>
              <a:t>“En ole nähnyt </a:t>
            </a:r>
            <a:r>
              <a:rPr lang="fi-FI" dirty="0" err="1"/>
              <a:t>sua</a:t>
            </a:r>
            <a:r>
              <a:rPr lang="fi-FI" dirty="0"/>
              <a:t> vähään aikaan, mitä </a:t>
            </a:r>
            <a:r>
              <a:rPr lang="fi-FI" dirty="0" err="1"/>
              <a:t>sulle</a:t>
            </a:r>
            <a:r>
              <a:rPr lang="fi-FI" dirty="0"/>
              <a:t> kuuluu ja miten </a:t>
            </a:r>
            <a:r>
              <a:rPr lang="fi-FI" dirty="0" err="1"/>
              <a:t>sulla</a:t>
            </a:r>
            <a:r>
              <a:rPr lang="fi-FI" dirty="0"/>
              <a:t> menee?”  </a:t>
            </a:r>
            <a:endParaRPr lang="en-US" dirty="0"/>
          </a:p>
          <a:p>
            <a:pPr marL="457200" indent="-228600">
              <a:lnSpc>
                <a:spcPct val="90000"/>
              </a:lnSpc>
              <a:spcBef>
                <a:spcPts val="1000"/>
              </a:spcBef>
              <a:buChar char="•"/>
            </a:pPr>
            <a:r>
              <a:rPr lang="fi-FI" dirty="0"/>
              <a:t>“Olet ollut väsyneemmän oloinen viime aikoina, kuinka voit tai jaksat?”  </a:t>
            </a:r>
            <a:endParaRPr lang="en-US" dirty="0"/>
          </a:p>
          <a:p>
            <a:pPr marL="457200" indent="-228600">
              <a:lnSpc>
                <a:spcPct val="90000"/>
              </a:lnSpc>
              <a:spcBef>
                <a:spcPts val="1000"/>
              </a:spcBef>
              <a:buChar char="•"/>
            </a:pPr>
            <a:r>
              <a:rPr lang="fi-FI" dirty="0">
                <a:cs typeface="Calibri"/>
              </a:rPr>
              <a:t>"Miten opinnoissa menee, onko ollut paljon tehtäviä/tentittävää?"</a:t>
            </a:r>
            <a:endParaRPr lang="fi-FI" dirty="0"/>
          </a:p>
          <a:p>
            <a:pPr marL="457200" indent="-228600">
              <a:lnSpc>
                <a:spcPct val="90000"/>
              </a:lnSpc>
              <a:spcBef>
                <a:spcPts val="1000"/>
              </a:spcBef>
              <a:buChar char="•"/>
            </a:pPr>
            <a:r>
              <a:rPr lang="fi-FI" dirty="0"/>
              <a:t>Näissä aloituksissa ei suoraan puhuta esimerkiksi päihteiden käytöstä tai mielen hyvinvoinnista, mutta ne sisältävät kiinnostuksen myös näitä asioita kohtaan kartoittaen kokonaistilannetta.  </a:t>
            </a:r>
            <a:endParaRPr lang="en-US" dirty="0"/>
          </a:p>
          <a:p>
            <a:pPr marL="228600" indent="-228600">
              <a:lnSpc>
                <a:spcPct val="90000"/>
              </a:lnSpc>
              <a:spcBef>
                <a:spcPts val="1000"/>
              </a:spcBef>
              <a:buChar char="•"/>
            </a:pPr>
            <a:r>
              <a:rPr lang="fi-FI" dirty="0"/>
              <a:t>On tärkeää, että kuuntelet. Pohtikaa yhdessä ratkaisuja. Miettikää, mistä voisi mahdollisesti hakea ja saada apua. Opasta tarvittaessa avun piiriin esimerkiksi korkeakoulun opintopsykologille tai opiskeluterveydenhuoltoon/</a:t>
            </a:r>
            <a:r>
              <a:rPr lang="fi-FI" dirty="0" err="1"/>
              <a:t>YTHS:lle</a:t>
            </a:r>
            <a:r>
              <a:rPr lang="fi-FI" dirty="0"/>
              <a:t>. </a:t>
            </a:r>
            <a:endParaRPr lang="en-US" dirty="0"/>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lang="fi-FI" dirty="0"/>
              <a:t>Hyväksy myös, jos toinen kieltäytyy keskustelusta. Voit olla hyvillä mielin siitä, että ainakin yritit keskustella ja ilmaista välittämistäsi toista kohtaan.  Jos toinen kieltäytyy keskustelemasta, voit sanoa: ”Jos haluat palata asiaan myöhemmin, kuuntelen mielelläni.” </a:t>
            </a:r>
            <a:endParaRPr lang="en-US" dirty="0"/>
          </a:p>
          <a:p>
            <a:pPr marL="228600" indent="-228600">
              <a:lnSpc>
                <a:spcPct val="90000"/>
              </a:lnSpc>
              <a:spcBef>
                <a:spcPts val="1000"/>
              </a:spcBef>
              <a:buChar char="•"/>
            </a:pPr>
            <a:r>
              <a:rPr lang="fi-FI" dirty="0"/>
              <a:t>Huolehdi myös omasta jaksamisestasi. Et voi kantaa jatkuvaa huolta, sillä se kuluttaa omia voimavarojasi. Opettele rajaamaan ja olemaan jämäkkä suojataksesi myös itseäsi. </a:t>
            </a:r>
            <a:endParaRPr lang="fi-FI" dirty="0">
              <a:cs typeface="Calibri"/>
            </a:endParaRPr>
          </a:p>
          <a:p>
            <a:endParaRPr lang="fi-FI" dirty="0"/>
          </a:p>
        </p:txBody>
      </p:sp>
      <p:sp>
        <p:nvSpPr>
          <p:cNvPr id="4" name="Dian numeron paikkamerkki 3"/>
          <p:cNvSpPr>
            <a:spLocks noGrp="1"/>
          </p:cNvSpPr>
          <p:nvPr>
            <p:ph type="sldNum" sz="quarter" idx="5"/>
          </p:nvPr>
        </p:nvSpPr>
        <p:spPr/>
        <p:txBody>
          <a:bodyPr/>
          <a:lstStyle/>
          <a:p>
            <a:fld id="{A1B2A19A-6255-4143-B0CB-433DBAD21B55}" type="slidenum">
              <a:rPr lang="fi-FI" smtClean="0"/>
              <a:t>26</a:t>
            </a:fld>
            <a:endParaRPr lang="fi-FI"/>
          </a:p>
        </p:txBody>
      </p:sp>
    </p:spTree>
    <p:extLst>
      <p:ext uri="{BB962C8B-B14F-4D97-AF65-F5344CB8AC3E}">
        <p14:creationId xmlns:p14="http://schemas.microsoft.com/office/powerpoint/2010/main" val="31474853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Hätätilanteessa soita aina 112</a:t>
            </a:r>
          </a:p>
          <a:p>
            <a:endParaRPr lang="fi-FI" dirty="0"/>
          </a:p>
          <a:p>
            <a:r>
              <a:rPr lang="fi-FI" dirty="0"/>
              <a:t>Tämän dian yhteydessä on tärkeää painottaa, että tuutorin on hyvä olla tietoinen tukimuodoista ja palveluista, joiden piiriin hän voi tarvittaessa ohjata.</a:t>
            </a:r>
          </a:p>
          <a:p>
            <a:endParaRPr lang="fi-FI" dirty="0"/>
          </a:p>
          <a:p>
            <a:r>
              <a:rPr lang="fi-FI" dirty="0"/>
              <a:t>Lisätietoja: </a:t>
            </a:r>
            <a:r>
              <a:rPr lang="fi-FI" dirty="0" err="1"/>
              <a:t>Nyyti</a:t>
            </a:r>
            <a:r>
              <a:rPr lang="fi-FI" dirty="0"/>
              <a:t> ry </a:t>
            </a:r>
            <a:r>
              <a:rPr lang="fi-FI" dirty="0">
                <a:hlinkClick r:id="rId3"/>
              </a:rPr>
              <a:t>https://www.nyyti.fi/opiskelijoille/loyda-apua/meielnterveys/</a:t>
            </a:r>
            <a:r>
              <a:rPr lang="fi-FI" dirty="0"/>
              <a:t> </a:t>
            </a:r>
          </a:p>
          <a:p>
            <a:endParaRPr lang="fi-FI" dirty="0"/>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27</a:t>
            </a:fld>
            <a:endParaRPr lang="fi-FI"/>
          </a:p>
        </p:txBody>
      </p:sp>
    </p:spTree>
    <p:extLst>
      <p:ext uri="{BB962C8B-B14F-4D97-AF65-F5344CB8AC3E}">
        <p14:creationId xmlns:p14="http://schemas.microsoft.com/office/powerpoint/2010/main" val="18656193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defRPr/>
            </a:pPr>
            <a:r>
              <a:rPr lang="fi-FI" dirty="0"/>
              <a:t>Keskustele fuksien kanssa, mitä he toivovat toiminnalta ja miten on ok käyttäytyä päihtymyksen tasosta huolimatta.</a:t>
            </a:r>
          </a:p>
        </p:txBody>
      </p:sp>
      <p:sp>
        <p:nvSpPr>
          <p:cNvPr id="4" name="Dian numeron paikkamerkki 3"/>
          <p:cNvSpPr>
            <a:spLocks noGrp="1"/>
          </p:cNvSpPr>
          <p:nvPr>
            <p:ph type="sldNum" sz="quarter" idx="5"/>
          </p:nvPr>
        </p:nvSpPr>
        <p:spPr/>
        <p:txBody>
          <a:bodyPr/>
          <a:lstStyle/>
          <a:p>
            <a:fld id="{19B1DBEE-2529-47DF-8872-751B125E255C}" type="slidenum">
              <a:rPr lang="fi-FI" smtClean="0"/>
              <a:t>29</a:t>
            </a:fld>
            <a:endParaRPr lang="fi-FI"/>
          </a:p>
        </p:txBody>
      </p:sp>
    </p:spTree>
    <p:extLst>
      <p:ext uri="{BB962C8B-B14F-4D97-AF65-F5344CB8AC3E}">
        <p14:creationId xmlns:p14="http://schemas.microsoft.com/office/powerpoint/2010/main" val="21787689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Tämä teos on lisensoitu Creative </a:t>
            </a:r>
            <a:r>
              <a:rPr lang="fi-FI" dirty="0" err="1"/>
              <a:t>Commons</a:t>
            </a:r>
            <a:r>
              <a:rPr lang="fi-FI" dirty="0"/>
              <a:t> Nimeä 4.0 Kansainvälinen -lisenssillä. Tarkastele lisenssiä osoitteessa http://creativecommons.org/licenses/by/4.0/ </a:t>
            </a:r>
          </a:p>
          <a:p>
            <a:endParaRPr lang="fi-FI" dirty="0">
              <a:cs typeface="Calibri"/>
            </a:endParaRPr>
          </a:p>
          <a:p>
            <a:r>
              <a:rPr lang="fi-FI" dirty="0">
                <a:cs typeface="Calibri"/>
              </a:rPr>
              <a:t>Tuutorikoulutuksen lähteinä ja inspiraationa ovat toimineet:</a:t>
            </a:r>
            <a:endParaRPr lang="fi-FI" dirty="0"/>
          </a:p>
          <a:p>
            <a:r>
              <a:rPr lang="fi-FI" dirty="0" err="1"/>
              <a:t>Centria</a:t>
            </a:r>
            <a:r>
              <a:rPr lang="fi-FI" dirty="0"/>
              <a:t>-ammattikorkeakoulun opiskelijakunta </a:t>
            </a:r>
            <a:r>
              <a:rPr lang="fi-FI" dirty="0" err="1"/>
              <a:t>Copsan</a:t>
            </a:r>
            <a:r>
              <a:rPr lang="fi-FI" dirty="0"/>
              <a:t> tutorkoulutusmateriaalit 2018</a:t>
            </a:r>
            <a:endParaRPr lang="fi-FI" dirty="0">
              <a:cs typeface="Calibri"/>
            </a:endParaRPr>
          </a:p>
          <a:p>
            <a:r>
              <a:rPr lang="fi-FI" dirty="0"/>
              <a:t>Oulun ammattikorkeakoulun opiskelijakunta </a:t>
            </a:r>
            <a:r>
              <a:rPr lang="fi-FI" dirty="0" err="1"/>
              <a:t>OSAKOn</a:t>
            </a:r>
            <a:r>
              <a:rPr lang="fi-FI" dirty="0"/>
              <a:t> </a:t>
            </a:r>
            <a:r>
              <a:rPr lang="fi-FI" dirty="0" err="1"/>
              <a:t>tuutorkoulutusmateriaalit</a:t>
            </a:r>
            <a:r>
              <a:rPr lang="fi-FI" dirty="0"/>
              <a:t> 2018</a:t>
            </a:r>
            <a:endParaRPr lang="fi-FI" dirty="0">
              <a:cs typeface="Calibri"/>
            </a:endParaRPr>
          </a:p>
          <a:p>
            <a:r>
              <a:rPr lang="fi-FI" dirty="0"/>
              <a:t>Eeva </a:t>
            </a:r>
            <a:r>
              <a:rPr lang="fi-FI" dirty="0" err="1"/>
              <a:t>Vissel</a:t>
            </a:r>
            <a:r>
              <a:rPr lang="fi-FI" dirty="0"/>
              <a:t>, Elina Ylönen, 2018. Turvallinen tuutori, vertaistuutorin käsikirja, opiskelijakunta KAAKKO </a:t>
            </a:r>
            <a:r>
              <a:rPr lang="fi-FI" dirty="0">
                <a:hlinkClick r:id="rId3"/>
              </a:rPr>
              <a:t>https://www.theseus.fi/bitstream/handle/10024/145772/VisseljaYlonen.pdf?sequence=1&amp;isAllowed=y</a:t>
            </a:r>
            <a:endParaRPr lang="fi-FI" dirty="0">
              <a:cs typeface="Calibri"/>
            </a:endParaRPr>
          </a:p>
        </p:txBody>
      </p:sp>
      <p:sp>
        <p:nvSpPr>
          <p:cNvPr id="4" name="Dian numeron paikkamerkki 3"/>
          <p:cNvSpPr>
            <a:spLocks noGrp="1"/>
          </p:cNvSpPr>
          <p:nvPr>
            <p:ph type="sldNum" sz="quarter" idx="5"/>
          </p:nvPr>
        </p:nvSpPr>
        <p:spPr/>
        <p:txBody>
          <a:bodyPr/>
          <a:lstStyle/>
          <a:p>
            <a:fld id="{A96B6E28-112C-46A5-8995-530ACD48FC62}" type="slidenum">
              <a:rPr lang="fi-FI" smtClean="0"/>
              <a:t>30</a:t>
            </a:fld>
            <a:endParaRPr lang="fi-FI"/>
          </a:p>
        </p:txBody>
      </p:sp>
    </p:spTree>
    <p:extLst>
      <p:ext uri="{BB962C8B-B14F-4D97-AF65-F5344CB8AC3E}">
        <p14:creationId xmlns:p14="http://schemas.microsoft.com/office/powerpoint/2010/main" val="2764214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2000" dirty="0">
                <a:solidFill>
                  <a:prstClr val="black"/>
                </a:solidFill>
                <a:cs typeface="Calibri Light"/>
              </a:rPr>
              <a:t>Tehtävä: Oma suhtautuminen päihteisiin </a:t>
            </a:r>
            <a:r>
              <a:rPr lang="fi-FI" sz="1200" dirty="0">
                <a:solidFill>
                  <a:prstClr val="black"/>
                </a:solidFill>
                <a:cs typeface="Calibri Light"/>
              </a:rPr>
              <a:t>‒pohdintatehtävä.  </a:t>
            </a:r>
          </a:p>
          <a:p>
            <a:pPr>
              <a:lnSpc>
                <a:spcPct val="90000"/>
              </a:lnSpc>
              <a:spcBef>
                <a:spcPts val="1000"/>
              </a:spcBef>
            </a:pPr>
            <a:r>
              <a:rPr lang="fi-FI" dirty="0">
                <a:cs typeface="Calibri"/>
              </a:rPr>
              <a:t>Pohdintoja </a:t>
            </a:r>
            <a:r>
              <a:rPr lang="fi-FI" b="1" dirty="0">
                <a:cs typeface="Calibri"/>
              </a:rPr>
              <a:t>ei jaeta </a:t>
            </a:r>
            <a:r>
              <a:rPr lang="fi-FI" dirty="0">
                <a:cs typeface="Calibri"/>
              </a:rPr>
              <a:t>muulle ryhmälle.</a:t>
            </a:r>
          </a:p>
          <a:p>
            <a:pPr>
              <a:lnSpc>
                <a:spcPct val="90000"/>
              </a:lnSpc>
              <a:spcBef>
                <a:spcPts val="1000"/>
              </a:spcBef>
            </a:pPr>
            <a:r>
              <a:rPr lang="fi-FI" dirty="0">
                <a:cs typeface="Calibri"/>
              </a:rPr>
              <a:t>Kesto: n. 1 min.</a:t>
            </a:r>
          </a:p>
          <a:p>
            <a:pPr>
              <a:lnSpc>
                <a:spcPct val="90000"/>
              </a:lnSpc>
              <a:spcBef>
                <a:spcPts val="1000"/>
              </a:spcBef>
            </a:pPr>
            <a:endParaRPr lang="fi-FI" dirty="0">
              <a:cs typeface="Calibri"/>
            </a:endParaRPr>
          </a:p>
          <a:p>
            <a:pPr>
              <a:lnSpc>
                <a:spcPct val="90000"/>
              </a:lnSpc>
              <a:spcBef>
                <a:spcPts val="1000"/>
              </a:spcBef>
            </a:pPr>
            <a:r>
              <a:rPr lang="fi-FI" i="0" u="none" dirty="0">
                <a:cs typeface="Calibri"/>
              </a:rPr>
              <a:t>Minuutin jälkeen sano ryhmälle:</a:t>
            </a:r>
          </a:p>
          <a:p>
            <a:pPr>
              <a:lnSpc>
                <a:spcPct val="90000"/>
              </a:lnSpc>
              <a:spcBef>
                <a:spcPts val="1000"/>
              </a:spcBef>
            </a:pPr>
            <a:r>
              <a:rPr lang="fi-FI" dirty="0"/>
              <a:t>Meillä kaikilla on omat kokemukset, asenteet, tunnelataukset ja uskomukset päihteisiin liittyen.</a:t>
            </a:r>
          </a:p>
          <a:p>
            <a:pPr>
              <a:lnSpc>
                <a:spcPct val="90000"/>
              </a:lnSpc>
              <a:spcBef>
                <a:spcPts val="1000"/>
              </a:spcBef>
            </a:pPr>
            <a:r>
              <a:rPr lang="fi-FI" dirty="0"/>
              <a:t>Näitä asioita on hyvä kerrata mielessään, jotta huomaa, miten oma historia ja kokemukset vaikuttavat omiin mielikuviin päihteistä.</a:t>
            </a:r>
          </a:p>
          <a:p>
            <a:pPr>
              <a:lnSpc>
                <a:spcPct val="90000"/>
              </a:lnSpc>
              <a:spcBef>
                <a:spcPts val="1000"/>
              </a:spcBef>
            </a:pPr>
            <a:endParaRPr lang="fi-FI" dirty="0"/>
          </a:p>
          <a:p>
            <a:pPr>
              <a:lnSpc>
                <a:spcPct val="90000"/>
              </a:lnSpc>
              <a:spcBef>
                <a:spcPts val="1000"/>
              </a:spcBef>
            </a:pPr>
            <a:r>
              <a:rPr lang="fi-FI" dirty="0"/>
              <a:t>Meillä on ryhmässä hyvin erilaisia kokemuksia päihteisiin liittyen ja myös mielipiteemme ovat erilaisia. Nyt kun meitä on tässä tilassa XX määrä, meillä on XX erilaista tapaa suhtautua päihteisiin.</a:t>
            </a:r>
            <a:endParaRPr lang="fi-FI" dirty="0">
              <a:cs typeface="Calibri"/>
            </a:endParaRPr>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5</a:t>
            </a:fld>
            <a:endParaRPr lang="fi-FI"/>
          </a:p>
        </p:txBody>
      </p:sp>
    </p:spTree>
    <p:extLst>
      <p:ext uri="{BB962C8B-B14F-4D97-AF65-F5344CB8AC3E}">
        <p14:creationId xmlns:p14="http://schemas.microsoft.com/office/powerpoint/2010/main" val="3259590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fi-FI" sz="1200" dirty="0"/>
              <a:t>Lisätietoa:</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Noin 17 % kokee, että joutuu kaverien vuoksi ainakin silloin tällöin käyttämään alkoholia enemmän kuin haluaisi (KOTT 2016, YTHS).</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Noin 50 % arvioi, että alkoholitonta vaihtoehtoa ei yleensä ole tarjolla, jos tilaisuuksissa tarjoillaan alkoholia (KOTT 2016, YTHS).</a:t>
            </a:r>
            <a:endParaRPr lang="en-US" sz="1200" dirty="0"/>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Tapahtumien alkoholikeskeisyys on kolmanneksi yleisin syy jäädä pois opiskelijatapahtumista (</a:t>
            </a:r>
            <a:r>
              <a:rPr lang="fi-FI" sz="1200" dirty="0" err="1"/>
              <a:t>Nyyti</a:t>
            </a:r>
            <a:r>
              <a:rPr lang="fi-FI" sz="1200" dirty="0"/>
              <a:t> ry:n kysely uusille opiskelijoille 2015).</a:t>
            </a:r>
          </a:p>
          <a:p>
            <a:endParaRPr lang="fi-FI" dirty="0"/>
          </a:p>
        </p:txBody>
      </p:sp>
      <p:sp>
        <p:nvSpPr>
          <p:cNvPr id="4" name="Dian numeron paikkamerkki 3"/>
          <p:cNvSpPr>
            <a:spLocks noGrp="1"/>
          </p:cNvSpPr>
          <p:nvPr>
            <p:ph type="sldNum" sz="quarter" idx="5"/>
          </p:nvPr>
        </p:nvSpPr>
        <p:spPr/>
        <p:txBody>
          <a:bodyPr/>
          <a:lstStyle/>
          <a:p>
            <a:fld id="{A1B2A19A-6255-4143-B0CB-433DBAD21B55}" type="slidenum">
              <a:rPr lang="fi-FI" smtClean="0"/>
              <a:t>6</a:t>
            </a:fld>
            <a:endParaRPr lang="fi-FI"/>
          </a:p>
        </p:txBody>
      </p:sp>
    </p:spTree>
    <p:extLst>
      <p:ext uri="{BB962C8B-B14F-4D97-AF65-F5344CB8AC3E}">
        <p14:creationId xmlns:p14="http://schemas.microsoft.com/office/powerpoint/2010/main" val="1951718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cs typeface="Calibri"/>
              </a:rPr>
              <a:t>Tehtävä: Janaharjoite</a:t>
            </a:r>
          </a:p>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cs typeface="Calibri"/>
              </a:rPr>
              <a:t>Ohjeista tuutorit asettumaan kuvitellulle janalle siihen kohtaan, mitä mieltä he ovat kulloisestakin väitteestä/myytistä. </a:t>
            </a:r>
          </a:p>
          <a:p>
            <a:pPr>
              <a:lnSpc>
                <a:spcPct val="90000"/>
              </a:lnSpc>
              <a:spcBef>
                <a:spcPts val="1000"/>
              </a:spcBef>
            </a:pPr>
            <a:r>
              <a:rPr lang="fi-FI" dirty="0">
                <a:cs typeface="Calibri"/>
              </a:rPr>
              <a:t>Jana voi olla kuviteltu jana esim. luokkahuoneen edestä takaseinään tai teipillä lattiaan merkitty näkyvillä oleva jana.</a:t>
            </a:r>
          </a:p>
          <a:p>
            <a:pPr>
              <a:lnSpc>
                <a:spcPct val="90000"/>
              </a:lnSpc>
              <a:spcBef>
                <a:spcPts val="1000"/>
              </a:spcBef>
            </a:pPr>
            <a:r>
              <a:rPr lang="fi-FI" dirty="0">
                <a:cs typeface="Calibri"/>
              </a:rPr>
              <a:t>On tärkeää, että jokainen osallistuja hahmottaa, missä kohtaa janaa on "olen täysin samaa mieltä" ja missä "olen täysin eri mieltä".</a:t>
            </a:r>
          </a:p>
          <a:p>
            <a:pPr>
              <a:lnSpc>
                <a:spcPct val="90000"/>
              </a:lnSpc>
              <a:spcBef>
                <a:spcPts val="1000"/>
              </a:spcBef>
            </a:pPr>
            <a:endParaRPr lang="fi-FI" dirty="0">
              <a:cs typeface="Calibri"/>
            </a:endParaRPr>
          </a:p>
          <a:p>
            <a:pPr>
              <a:lnSpc>
                <a:spcPct val="90000"/>
              </a:lnSpc>
              <a:spcBef>
                <a:spcPts val="1000"/>
              </a:spcBef>
            </a:pPr>
            <a:r>
              <a:rPr lang="fi-FI" dirty="0">
                <a:cs typeface="Calibri"/>
              </a:rPr>
              <a:t>Kerrottuasi ensimmäisen myytin tuutorit asettuvat janalle oman mielipiteensä mukaisesti. Sen jälkeen voit kysyä muutamilta, miksi he ovat juuri siinä kohdassa.</a:t>
            </a:r>
          </a:p>
          <a:p>
            <a:pPr>
              <a:lnSpc>
                <a:spcPct val="90000"/>
              </a:lnSpc>
              <a:spcBef>
                <a:spcPts val="1000"/>
              </a:spcBef>
            </a:pPr>
            <a:r>
              <a:rPr lang="fi-FI" dirty="0">
                <a:cs typeface="Calibri"/>
              </a:rPr>
              <a:t>Voit hyödyntää kaikkia myyttejä tai valita osan. </a:t>
            </a:r>
          </a:p>
          <a:p>
            <a:pPr>
              <a:lnSpc>
                <a:spcPct val="90000"/>
              </a:lnSpc>
              <a:spcBef>
                <a:spcPts val="1000"/>
              </a:spcBef>
            </a:pPr>
            <a:endParaRPr lang="fi-FI" dirty="0">
              <a:cs typeface="Calibri"/>
            </a:endParaRPr>
          </a:p>
          <a:p>
            <a:pPr>
              <a:lnSpc>
                <a:spcPct val="90000"/>
              </a:lnSpc>
              <a:spcBef>
                <a:spcPts val="1000"/>
              </a:spcBef>
            </a:pPr>
            <a:r>
              <a:rPr lang="fi-FI" dirty="0">
                <a:cs typeface="Calibri"/>
              </a:rPr>
              <a:t>Jos tilaa on niukasti ja liikkuminen vaikeaa, harjoitteen voi  toteuttaa myös niin, että mielipide ilmaistaan joko istuen, istuen käsi ylhäällä tai seisten.</a:t>
            </a:r>
          </a:p>
          <a:p>
            <a:pPr>
              <a:lnSpc>
                <a:spcPct val="90000"/>
              </a:lnSpc>
              <a:spcBef>
                <a:spcPts val="1000"/>
              </a:spcBef>
            </a:pPr>
            <a:endParaRPr lang="fi-FI" dirty="0">
              <a:cs typeface="Calibri"/>
            </a:endParaRPr>
          </a:p>
          <a:p>
            <a:pPr>
              <a:lnSpc>
                <a:spcPct val="90000"/>
              </a:lnSpc>
              <a:spcBef>
                <a:spcPts val="1000"/>
              </a:spcBef>
            </a:pPr>
            <a:r>
              <a:rPr lang="fi-FI" dirty="0">
                <a:cs typeface="Calibri"/>
              </a:rPr>
              <a:t>Kerro lopussa tuutoreille, että he voivat hyödyntää tätä </a:t>
            </a:r>
            <a:r>
              <a:rPr lang="fi-FI" u="none" dirty="0">
                <a:cs typeface="Calibri"/>
              </a:rPr>
              <a:t>harjoitetta </a:t>
            </a:r>
            <a:r>
              <a:rPr lang="fi-FI" dirty="0">
                <a:cs typeface="Calibri"/>
              </a:rPr>
              <a:t>aiheesta riippumatta myös fuksien kanssa.</a:t>
            </a:r>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7</a:t>
            </a:fld>
            <a:endParaRPr lang="fi-FI"/>
          </a:p>
        </p:txBody>
      </p:sp>
    </p:spTree>
    <p:extLst>
      <p:ext uri="{BB962C8B-B14F-4D97-AF65-F5344CB8AC3E}">
        <p14:creationId xmlns:p14="http://schemas.microsoft.com/office/powerpoint/2010/main" val="2914617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sz="1200" dirty="0">
                <a:cs typeface="Calibri"/>
              </a:rPr>
              <a:t>Janaharjoite</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fi-FI" sz="1200" b="1" dirty="0"/>
          </a:p>
          <a:p>
            <a:pPr marL="0" marR="0" lvl="0" indent="0" algn="l" defTabSz="914400" rtl="0" eaLnBrk="1" fontAlgn="auto" latinLnBrk="0" hangingPunct="1">
              <a:lnSpc>
                <a:spcPct val="90000"/>
              </a:lnSpc>
              <a:spcBef>
                <a:spcPts val="1000"/>
              </a:spcBef>
              <a:spcAft>
                <a:spcPts val="0"/>
              </a:spcAft>
              <a:buClrTx/>
              <a:buSzTx/>
              <a:buFontTx/>
              <a:buNone/>
              <a:tabLst/>
              <a:defRPr/>
            </a:pPr>
            <a:r>
              <a:rPr lang="fi-FI" sz="1200" b="1" dirty="0"/>
              <a:t>Osallistun opiskelijatapahtumiin mielelläni – en laisinkaan</a:t>
            </a:r>
            <a:endParaRPr lang="fi-FI" sz="1200" b="1" dirty="0">
              <a:cs typeface="Calibri"/>
            </a:endParaRPr>
          </a:p>
          <a:p>
            <a:pPr>
              <a:lnSpc>
                <a:spcPct val="90000"/>
              </a:lnSpc>
              <a:spcBef>
                <a:spcPts val="1000"/>
              </a:spcBef>
            </a:pPr>
            <a:endParaRPr lang="fi-FI" sz="1200" dirty="0">
              <a:cs typeface="Calibri"/>
            </a:endParaRPr>
          </a:p>
          <a:p>
            <a:pPr>
              <a:lnSpc>
                <a:spcPct val="90000"/>
              </a:lnSpc>
              <a:spcBef>
                <a:spcPts val="1000"/>
              </a:spcBef>
            </a:pPr>
            <a:r>
              <a:rPr lang="fi-FI" sz="1200" dirty="0">
                <a:cs typeface="Calibri"/>
              </a:rPr>
              <a:t>Tässä lisämateriaalia keskustelun tueksi: </a:t>
            </a:r>
          </a:p>
          <a:p>
            <a:pPr marL="285750" indent="-285750">
              <a:lnSpc>
                <a:spcPct val="90000"/>
              </a:lnSpc>
              <a:spcBef>
                <a:spcPts val="1000"/>
              </a:spcBef>
              <a:buFont typeface="Arial"/>
              <a:buChar char="•"/>
            </a:pPr>
            <a:r>
              <a:rPr lang="fi-FI" sz="1200" dirty="0">
                <a:cs typeface="Calibri"/>
              </a:rPr>
              <a:t>Millaisissa opiskelijatapahtumissa käyt/miksi jätät käymättä? </a:t>
            </a:r>
          </a:p>
          <a:p>
            <a:pPr marL="285750" indent="-285750">
              <a:lnSpc>
                <a:spcPct val="90000"/>
              </a:lnSpc>
              <a:spcBef>
                <a:spcPts val="1000"/>
              </a:spcBef>
              <a:buFont typeface="Arial"/>
              <a:buChar char="•"/>
            </a:pPr>
            <a:r>
              <a:rPr lang="fi-FI" sz="1200" dirty="0">
                <a:cs typeface="Calibri"/>
              </a:rPr>
              <a:t>Mikä tapahtumissa on mieluisaa/mikä luotaantyöntävää?</a:t>
            </a:r>
          </a:p>
          <a:p>
            <a:pPr marL="285750" indent="-285750">
              <a:lnSpc>
                <a:spcPct val="90000"/>
              </a:lnSpc>
              <a:spcBef>
                <a:spcPts val="1000"/>
              </a:spcBef>
              <a:buFont typeface="Arial"/>
              <a:buChar char="•"/>
            </a:pPr>
            <a:r>
              <a:rPr lang="fi-FI" sz="1200" dirty="0">
                <a:cs typeface="Calibri"/>
              </a:rPr>
              <a:t>Millainen on hyvä opiskelijatapahtuma? </a:t>
            </a:r>
          </a:p>
          <a:p>
            <a:pPr marL="285750" marR="0" lvl="0" indent="-285750" algn="l" defTabSz="914400" rtl="0" eaLnBrk="1" fontAlgn="auto" latinLnBrk="0" hangingPunct="1">
              <a:lnSpc>
                <a:spcPct val="90000"/>
              </a:lnSpc>
              <a:spcBef>
                <a:spcPts val="1000"/>
              </a:spcBef>
              <a:spcAft>
                <a:spcPts val="0"/>
              </a:spcAft>
              <a:buClrTx/>
              <a:buSzTx/>
              <a:buFont typeface="Arial"/>
              <a:buChar char="•"/>
              <a:tabLst/>
              <a:defRPr/>
            </a:pPr>
            <a:r>
              <a:rPr lang="fi-FI" sz="1200" dirty="0">
                <a:cs typeface="Calibri"/>
              </a:rPr>
              <a:t>Mitä yhteistä on opiskelijatapahtumilla ja tuutoritapaamisilla?</a:t>
            </a:r>
          </a:p>
          <a:p>
            <a:endParaRPr lang="fi-FI" sz="1200" dirty="0"/>
          </a:p>
        </p:txBody>
      </p:sp>
      <p:sp>
        <p:nvSpPr>
          <p:cNvPr id="4" name="Dian numeron paikkamerkki 3"/>
          <p:cNvSpPr>
            <a:spLocks noGrp="1"/>
          </p:cNvSpPr>
          <p:nvPr>
            <p:ph type="sldNum" sz="quarter" idx="5"/>
          </p:nvPr>
        </p:nvSpPr>
        <p:spPr/>
        <p:txBody>
          <a:bodyPr/>
          <a:lstStyle/>
          <a:p>
            <a:fld id="{19B1DBEE-2529-47DF-8872-751B125E255C}" type="slidenum">
              <a:rPr lang="fi-FI" smtClean="0"/>
              <a:t>8</a:t>
            </a:fld>
            <a:endParaRPr lang="fi-FI"/>
          </a:p>
        </p:txBody>
      </p:sp>
    </p:spTree>
    <p:extLst>
      <p:ext uri="{BB962C8B-B14F-4D97-AF65-F5344CB8AC3E}">
        <p14:creationId xmlns:p14="http://schemas.microsoft.com/office/powerpoint/2010/main" val="2029795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sz="1200" dirty="0">
                <a:cs typeface="Calibri"/>
              </a:rPr>
              <a:t>Janaharjoite</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fi-FI" sz="1200" b="1" dirty="0"/>
          </a:p>
          <a:p>
            <a:pPr marL="0" marR="0" lvl="0" indent="0" algn="l" defTabSz="914400" rtl="0" eaLnBrk="1" fontAlgn="auto" latinLnBrk="0" hangingPunct="1">
              <a:lnSpc>
                <a:spcPct val="90000"/>
              </a:lnSpc>
              <a:spcBef>
                <a:spcPts val="1000"/>
              </a:spcBef>
              <a:spcAft>
                <a:spcPts val="0"/>
              </a:spcAft>
              <a:buClrTx/>
              <a:buSzTx/>
              <a:buFontTx/>
              <a:buNone/>
              <a:tabLst/>
              <a:defRPr/>
            </a:pPr>
            <a:r>
              <a:rPr lang="fi-FI" sz="1200" b="1" dirty="0"/>
              <a:t>Päihtyminen kuuluu opiskelijakulttuuriin – ei kuulu</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fi-FI" sz="1200" dirty="0">
              <a:cs typeface="Calibri"/>
            </a:endParaRPr>
          </a:p>
          <a:p>
            <a:pPr>
              <a:lnSpc>
                <a:spcPct val="90000"/>
              </a:lnSpc>
              <a:spcBef>
                <a:spcPts val="1000"/>
              </a:spcBef>
            </a:pPr>
            <a:r>
              <a:rPr lang="fi-FI" sz="1200" dirty="0">
                <a:cs typeface="Calibri"/>
              </a:rPr>
              <a:t>Tässä lisämateriaalia keskustelun tueksi: </a:t>
            </a:r>
          </a:p>
          <a:p>
            <a:pPr marL="285750" indent="-285750">
              <a:lnSpc>
                <a:spcPct val="90000"/>
              </a:lnSpc>
              <a:spcBef>
                <a:spcPts val="1000"/>
              </a:spcBef>
              <a:buFont typeface="Arial"/>
              <a:buChar char="•"/>
            </a:pPr>
            <a:r>
              <a:rPr lang="fi-FI" sz="1200" dirty="0">
                <a:cs typeface="Calibri"/>
              </a:rPr>
              <a:t>Mitä opiskelijakulttuuri tarkoittaa? Mitä muuta se tarkoittaa opiskelijabileiden lisäksi?</a:t>
            </a:r>
          </a:p>
          <a:p>
            <a:pPr marL="285750" indent="-285750">
              <a:lnSpc>
                <a:spcPct val="90000"/>
              </a:lnSpc>
              <a:spcBef>
                <a:spcPts val="1000"/>
              </a:spcBef>
              <a:buFont typeface="Arial"/>
              <a:buChar char="•"/>
            </a:pPr>
            <a:r>
              <a:rPr lang="fi-FI" sz="1200" dirty="0">
                <a:cs typeface="Calibri"/>
              </a:rPr>
              <a:t>Millaiseen kulttuuriin päihtyminen kuuluu tai ei kuulu? Ja kenen päihtyminen?</a:t>
            </a:r>
            <a:endParaRPr lang="fi-FI" sz="1200" b="1" dirty="0">
              <a:cs typeface="Calibri"/>
            </a:endParaRPr>
          </a:p>
          <a:p>
            <a:pPr marL="285750" indent="-285750">
              <a:lnSpc>
                <a:spcPct val="150000"/>
              </a:lnSpc>
              <a:spcBef>
                <a:spcPts val="1000"/>
              </a:spcBef>
              <a:buFont typeface="Arial"/>
              <a:buChar char="•"/>
            </a:pPr>
            <a:r>
              <a:rPr lang="fi-FI" sz="1200" dirty="0"/>
              <a:t>Opiskelijoiden alkoholinkäyttö on vähentynyt vuodesta 2008 erityisesti miehillä.</a:t>
            </a:r>
            <a:endParaRPr lang="fi-FI" sz="1200" dirty="0">
              <a:cs typeface="Calibri"/>
            </a:endParaRPr>
          </a:p>
          <a:p>
            <a:pPr marL="285750" indent="-285750">
              <a:lnSpc>
                <a:spcPct val="150000"/>
              </a:lnSpc>
              <a:spcBef>
                <a:spcPts val="1000"/>
              </a:spcBef>
              <a:buFont typeface="Arial"/>
              <a:buChar char="•"/>
            </a:pPr>
            <a:r>
              <a:rPr lang="fi-FI" sz="1200" dirty="0"/>
              <a:t>17 % sekä mies- että naispuolisista opiskelijoista koki ajoittaista painetta runsaampaan alkoholinkäyttöön kuin itse olisi halunnut.</a:t>
            </a:r>
            <a:endParaRPr lang="fi-FI" sz="1200" dirty="0">
              <a:cs typeface="Calibri"/>
            </a:endParaRPr>
          </a:p>
          <a:p>
            <a:pPr marL="285750" indent="-285750">
              <a:lnSpc>
                <a:spcPct val="150000"/>
              </a:lnSpc>
              <a:spcBef>
                <a:spcPts val="1000"/>
              </a:spcBef>
              <a:buFont typeface="Arial"/>
              <a:buChar char="•"/>
            </a:pPr>
            <a:r>
              <a:rPr lang="fi-FI" sz="1200" dirty="0"/>
              <a:t>Puolet vastaajista koki, että alkoholittoman vaihtoehdon valinta herättäisi huomiota porukassa.</a:t>
            </a:r>
            <a:endParaRPr lang="fi-FI" sz="1200" dirty="0">
              <a:cs typeface="Calibri"/>
            </a:endParaRPr>
          </a:p>
          <a:p>
            <a:endParaRPr lang="fi-FI" sz="1200" dirty="0"/>
          </a:p>
          <a:p>
            <a:r>
              <a:rPr lang="fi-FI" sz="1200" dirty="0"/>
              <a:t>Lähteet:</a:t>
            </a:r>
            <a:br>
              <a:rPr lang="fi-FI" sz="1200" dirty="0">
                <a:cs typeface="Calibri"/>
              </a:rPr>
            </a:br>
            <a:r>
              <a:rPr lang="fi-FI" sz="1200" dirty="0"/>
              <a:t>YTHS: Korkeakouluopiskelijoiden terveystutkimus 2016</a:t>
            </a:r>
            <a:endParaRPr lang="fi-FI" sz="1200" dirty="0">
              <a:cs typeface="Calibri"/>
            </a:endParaRPr>
          </a:p>
          <a:p>
            <a:r>
              <a:rPr lang="fi-FI" sz="1200" dirty="0">
                <a:ea typeface="+mn-lt"/>
                <a:cs typeface="+mn-lt"/>
              </a:rPr>
              <a:t>THL: Juomatapatutkimus 2016</a:t>
            </a:r>
            <a:endParaRPr lang="fi-FI" dirty="0">
              <a:cs typeface="Calibri"/>
            </a:endParaRPr>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9</a:t>
            </a:fld>
            <a:endParaRPr lang="fi-FI"/>
          </a:p>
        </p:txBody>
      </p:sp>
    </p:spTree>
    <p:extLst>
      <p:ext uri="{BB962C8B-B14F-4D97-AF65-F5344CB8AC3E}">
        <p14:creationId xmlns:p14="http://schemas.microsoft.com/office/powerpoint/2010/main" val="3669329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sz="1200" dirty="0">
                <a:cs typeface="Calibri"/>
              </a:rPr>
              <a:t>Janaharjoite</a:t>
            </a:r>
            <a:br>
              <a:rPr lang="fi-FI" sz="1200" dirty="0">
                <a:cs typeface="Calibri"/>
              </a:rPr>
            </a:br>
            <a:r>
              <a:rPr lang="fi-FI" sz="1200" u="none" strike="noStrike" dirty="0">
                <a:cs typeface="Calibri"/>
              </a:rPr>
              <a:t>Tärkeää! Kun lähdette keskustelemaan teemasta, aloita: ”Voitte halutessanne kertoa esimerkkejä kohtaamistanne tilanteista, kuitenkin niin, että ketään ei pysty kertomastanne tunnistamaan.”</a:t>
            </a:r>
            <a:endParaRPr lang="fi-FI" sz="1200" u="none" dirty="0">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endParaRPr lang="fi-FI" sz="1200" dirty="0">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fi-FI" sz="1200" b="1" dirty="0"/>
              <a:t>Olen ollut huolissani opiskelukaverin  päihteidenkäytöstä – en ole ollut</a:t>
            </a:r>
            <a:endParaRPr lang="fi-FI" sz="1200" dirty="0">
              <a:cs typeface="Calibri"/>
            </a:endParaRPr>
          </a:p>
          <a:p>
            <a:pPr>
              <a:lnSpc>
                <a:spcPct val="90000"/>
              </a:lnSpc>
              <a:spcBef>
                <a:spcPts val="1000"/>
              </a:spcBef>
            </a:pPr>
            <a:endParaRPr lang="fi-FI" sz="1200" dirty="0">
              <a:cs typeface="Calibri"/>
            </a:endParaRPr>
          </a:p>
          <a:p>
            <a:pPr>
              <a:lnSpc>
                <a:spcPct val="90000"/>
              </a:lnSpc>
              <a:spcBef>
                <a:spcPts val="1000"/>
              </a:spcBef>
            </a:pPr>
            <a:r>
              <a:rPr lang="fi-FI" sz="1200" dirty="0">
                <a:cs typeface="Calibri"/>
              </a:rPr>
              <a:t>Tässä lisämateriaalia keskustelun tueksi: </a:t>
            </a:r>
          </a:p>
          <a:p>
            <a:pPr marL="285750" indent="-285750">
              <a:buFont typeface="Arial"/>
              <a:buChar char="•"/>
            </a:pPr>
            <a:r>
              <a:rPr lang="fi-FI" sz="1200" dirty="0"/>
              <a:t>Vuonna 2016 14 % miesopiskelijoista ja 10 % naisopiskelijoista kuului runsaasti alkoholia kuluttavien ryhmään.</a:t>
            </a:r>
            <a:endParaRPr lang="fi-FI" sz="1200" dirty="0">
              <a:cs typeface="Calibri"/>
            </a:endParaRPr>
          </a:p>
          <a:p>
            <a:pPr marL="285750" indent="-285750">
              <a:buFont typeface="Arial"/>
              <a:buChar char="•"/>
            </a:pPr>
            <a:r>
              <a:rPr lang="fi-FI" sz="1200" dirty="0">
                <a:cs typeface="Calibri"/>
              </a:rPr>
              <a:t>Onko päihteidenkäyttö vain oma asia? </a:t>
            </a:r>
            <a:r>
              <a:rPr lang="fi-FI" sz="1200" b="1" dirty="0">
                <a:cs typeface="Calibri"/>
              </a:rPr>
              <a:t>Millaisia vaikutuksia päihteidenkäytöllä on muihin?</a:t>
            </a:r>
            <a:endParaRPr lang="fi-FI" sz="1200" b="1" dirty="0"/>
          </a:p>
          <a:p>
            <a:endParaRPr lang="fi-FI" sz="1200" dirty="0">
              <a:ea typeface="+mn-lt"/>
              <a:cs typeface="+mn-lt"/>
            </a:endParaRPr>
          </a:p>
          <a:p>
            <a:r>
              <a:rPr lang="fi-FI" sz="1200" dirty="0">
                <a:ea typeface="+mn-lt"/>
                <a:cs typeface="+mn-lt"/>
              </a:rPr>
              <a:t>Esimerkkejä päihdehaitoista:</a:t>
            </a:r>
            <a:br>
              <a:rPr lang="fi-FI" sz="1200" dirty="0">
                <a:ea typeface="+mn-lt"/>
                <a:cs typeface="+mn-lt"/>
              </a:rPr>
            </a:br>
            <a:r>
              <a:rPr lang="fi-FI" sz="1200" dirty="0">
                <a:ea typeface="+mn-lt"/>
                <a:cs typeface="+mn-lt"/>
              </a:rPr>
              <a:t>- </a:t>
            </a:r>
            <a:r>
              <a:rPr lang="fi-FI" sz="900" dirty="0">
                <a:cs typeface="Calibri"/>
              </a:rPr>
              <a:t>Huoli kaverista, joka juo itsensä usein tajuttomaksi.</a:t>
            </a:r>
            <a:endParaRPr lang="fi-FI" sz="900" dirty="0"/>
          </a:p>
          <a:p>
            <a:r>
              <a:rPr lang="fi-FI" sz="900" dirty="0">
                <a:cs typeface="Calibri"/>
              </a:rPr>
              <a:t>- Kaverit (joutuvat) aina huolehtimaan, missä kunnossa toinen on.</a:t>
            </a:r>
          </a:p>
          <a:p>
            <a:r>
              <a:rPr lang="fi-FI" sz="900" dirty="0">
                <a:cs typeface="Calibri"/>
              </a:rPr>
              <a:t>- Tunne siitä, että opiskelukaveri lääkitsee pahaa oloaan päihteillä.</a:t>
            </a:r>
          </a:p>
          <a:p>
            <a:r>
              <a:rPr lang="fi-FI" sz="900" dirty="0">
                <a:cs typeface="Calibri"/>
              </a:rPr>
              <a:t>- Kaverilla menee aina vähintään päivä kuntoutua päihtymisen jälkeen.</a:t>
            </a:r>
          </a:p>
          <a:p>
            <a:r>
              <a:rPr lang="fi-FI" sz="900" dirty="0">
                <a:cs typeface="Calibri"/>
              </a:rPr>
              <a:t>- Rahat menevät päihteiden käyttöön/pelaamiseen. </a:t>
            </a:r>
          </a:p>
          <a:p>
            <a:r>
              <a:rPr lang="fi-FI" sz="900" dirty="0">
                <a:cs typeface="Calibri"/>
              </a:rPr>
              <a:t>- Opiskelustressiä hoidetaan päihteitä käyttämällä.</a:t>
            </a:r>
            <a:br>
              <a:rPr lang="fi-FI" sz="900" dirty="0">
                <a:cs typeface="Calibri"/>
              </a:rPr>
            </a:br>
            <a:br>
              <a:rPr lang="fi-FI" sz="900" dirty="0">
                <a:cs typeface="Calibri"/>
              </a:rPr>
            </a:br>
            <a:r>
              <a:rPr lang="fi-FI" sz="900" dirty="0"/>
              <a:t>Lähteet:</a:t>
            </a:r>
            <a:br>
              <a:rPr lang="fi-FI" sz="900" dirty="0">
                <a:cs typeface="Calibri"/>
              </a:rPr>
            </a:br>
            <a:r>
              <a:rPr lang="fi-FI" sz="900" dirty="0"/>
              <a:t>YTHS: Korkeakouluopiskelijoiden terveystutkimus 2016</a:t>
            </a:r>
            <a:endParaRPr lang="fi-FI" sz="900" dirty="0">
              <a:cs typeface="Calibri"/>
            </a:endParaRPr>
          </a:p>
          <a:p>
            <a:r>
              <a:rPr lang="fi-FI" sz="900" dirty="0">
                <a:ea typeface="+mn-lt"/>
                <a:cs typeface="+mn-lt"/>
              </a:rPr>
              <a:t>THL: Juomatapatutkimus 2016</a:t>
            </a:r>
          </a:p>
          <a:p>
            <a:endParaRPr lang="fi-FI" sz="900" dirty="0">
              <a:cs typeface="Calibri"/>
            </a:endParaRPr>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10</a:t>
            </a:fld>
            <a:endParaRPr lang="fi-FI"/>
          </a:p>
        </p:txBody>
      </p:sp>
    </p:spTree>
    <p:extLst>
      <p:ext uri="{BB962C8B-B14F-4D97-AF65-F5344CB8AC3E}">
        <p14:creationId xmlns:p14="http://schemas.microsoft.com/office/powerpoint/2010/main" val="3821156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sz="1200" u="none" dirty="0">
                <a:cs typeface="Calibri"/>
              </a:rPr>
              <a:t>Tehtävä: </a:t>
            </a:r>
            <a:r>
              <a:rPr lang="fi-FI" sz="1200" dirty="0">
                <a:cs typeface="Calibri"/>
              </a:rPr>
              <a:t>Keskustelutehtävä (janaharjoituksena, yhdessä, pienryhmissä tai pareittain)</a:t>
            </a:r>
          </a:p>
          <a:p>
            <a:pPr>
              <a:lnSpc>
                <a:spcPct val="90000"/>
              </a:lnSpc>
              <a:spcBef>
                <a:spcPts val="1000"/>
              </a:spcBef>
            </a:pPr>
            <a:r>
              <a:rPr lang="fi-FI" dirty="0">
                <a:cs typeface="Calibri"/>
              </a:rPr>
              <a:t>Kesto: 1-2min/kysymys -&gt; lopuksi yhteinen keskustelu/purku kaikista kysymyksistä n. 3min. </a:t>
            </a:r>
            <a:br>
              <a:rPr lang="fi-FI" dirty="0">
                <a:cs typeface="Calibri"/>
              </a:rPr>
            </a:br>
            <a:br>
              <a:rPr lang="fi-FI" sz="1200" dirty="0">
                <a:cs typeface="Calibri"/>
              </a:rPr>
            </a:br>
            <a:r>
              <a:rPr lang="fi-FI" sz="1200" dirty="0">
                <a:cs typeface="Calibri"/>
              </a:rPr>
              <a:t>Kysy tuutoreilta dian kysymykset ja keskustelkaa yhdessä niiden herättämistä pohdinnoista:</a:t>
            </a:r>
          </a:p>
          <a:p>
            <a:pPr marL="285750" indent="-285750">
              <a:buFont typeface="Arial"/>
              <a:buChar char="•"/>
            </a:pPr>
            <a:r>
              <a:rPr lang="fi-FI" sz="1200" dirty="0">
                <a:cs typeface="Calibri"/>
              </a:rPr>
              <a:t>Miksi tai missä tilanteessa päihtyneenä/krapulassa </a:t>
            </a:r>
            <a:r>
              <a:rPr lang="fi-FI" sz="1200" dirty="0" err="1">
                <a:cs typeface="Calibri"/>
              </a:rPr>
              <a:t>tuutorointi</a:t>
            </a:r>
            <a:r>
              <a:rPr lang="fi-FI" sz="1200" dirty="0">
                <a:cs typeface="Calibri"/>
              </a:rPr>
              <a:t> on ok?</a:t>
            </a:r>
          </a:p>
          <a:p>
            <a:pPr marL="285750" indent="-285750">
              <a:buFont typeface="Arial"/>
              <a:buChar char="•"/>
            </a:pPr>
            <a:r>
              <a:rPr lang="fi-FI" sz="1200" dirty="0">
                <a:cs typeface="Calibri"/>
              </a:rPr>
              <a:t>Miten eri tavoin fuksit voivat kokea päihtyneenä/krapulassa </a:t>
            </a:r>
            <a:r>
              <a:rPr lang="fi-FI" sz="1200" dirty="0" err="1">
                <a:cs typeface="Calibri"/>
              </a:rPr>
              <a:t>tuutoroinnin</a:t>
            </a:r>
            <a:r>
              <a:rPr lang="fi-FI" sz="1200" dirty="0">
                <a:cs typeface="Calibri"/>
              </a:rPr>
              <a:t>?</a:t>
            </a:r>
          </a:p>
          <a:p>
            <a:pPr marL="285750" indent="-285750">
              <a:buFont typeface="Arial"/>
              <a:buChar char="•"/>
            </a:pPr>
            <a:r>
              <a:rPr lang="fi-FI" sz="1200" dirty="0">
                <a:cs typeface="Calibri"/>
              </a:rPr>
              <a:t>Millä tavoin korkeakoulun henkilöstö suhtautuu päihtyneenä/krapulassa </a:t>
            </a:r>
            <a:r>
              <a:rPr lang="fi-FI" sz="1200" dirty="0" err="1">
                <a:cs typeface="Calibri"/>
              </a:rPr>
              <a:t>tuutorointiin</a:t>
            </a:r>
            <a:r>
              <a:rPr lang="fi-FI" sz="1200" dirty="0">
                <a:cs typeface="Calibri"/>
              </a:rPr>
              <a:t>?</a:t>
            </a:r>
          </a:p>
          <a:p>
            <a:pPr marL="0" indent="0">
              <a:buFont typeface="Arial"/>
              <a:buNone/>
            </a:pPr>
            <a:endParaRPr lang="fi-FI" sz="1200" dirty="0">
              <a:cs typeface="Calibri"/>
            </a:endParaRPr>
          </a:p>
          <a:p>
            <a:pPr marL="0" indent="0">
              <a:buFont typeface="Arial"/>
              <a:buNone/>
            </a:pPr>
            <a:r>
              <a:rPr lang="fi-FI" sz="1200" dirty="0">
                <a:cs typeface="Calibri"/>
              </a:rPr>
              <a:t>Päihteiden käytöstä aiheutuvia haittoja voivat olla esim.:</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cs typeface="Calibri"/>
              </a:rPr>
              <a:t>Huoli kaverista, joka juo itsensä usein tajuttomaksi.</a:t>
            </a:r>
            <a:endParaRPr lang="fi-FI" sz="1200" dirty="0"/>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Kaverit (joutuvat) aina huolehtimaan, missä kunnossa toinen on.</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Tunne siitä, että opiskelukaveri lääkitsee pahaa oloaan päihteillä.</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Kaverilla menee aina vähintään päivä kuntoutua päihtymisen jälkeen.</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Rahat menevät päihteiden käyttöön/pelaamiseen. </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fi-FI" sz="1200" dirty="0"/>
              <a:t>Opiskelustressiä hoidetaan vain päihteitä käyttämällä.</a:t>
            </a:r>
          </a:p>
          <a:p>
            <a:pPr>
              <a:lnSpc>
                <a:spcPct val="90000"/>
              </a:lnSpc>
              <a:spcBef>
                <a:spcPts val="1000"/>
              </a:spcBef>
            </a:pPr>
            <a:endParaRPr lang="fi-FI" sz="1200" b="0" i="0" kern="1200" dirty="0">
              <a:latin typeface="+mn-lt"/>
              <a:cs typeface="Calibri"/>
            </a:endParaRPr>
          </a:p>
          <a:p>
            <a:pPr>
              <a:lnSpc>
                <a:spcPct val="90000"/>
              </a:lnSpc>
              <a:spcBef>
                <a:spcPts val="1000"/>
              </a:spcBef>
            </a:pPr>
            <a:r>
              <a:rPr lang="fi-FI" sz="1200" dirty="0">
                <a:cs typeface="Calibri"/>
              </a:rPr>
              <a:t>Muita kysymyksiä:</a:t>
            </a:r>
          </a:p>
          <a:p>
            <a:pPr>
              <a:lnSpc>
                <a:spcPct val="90000"/>
              </a:lnSpc>
              <a:spcBef>
                <a:spcPts val="1000"/>
              </a:spcBef>
            </a:pPr>
            <a:r>
              <a:rPr lang="fi-FI" sz="1200" dirty="0">
                <a:ea typeface="+mn-lt"/>
                <a:cs typeface="+mn-lt"/>
              </a:rPr>
              <a:t>- Missä kulkee raja opiskelun ja vapaa-ajan välillä?</a:t>
            </a:r>
            <a:br>
              <a:rPr lang="fi-FI" sz="1200" dirty="0">
                <a:cs typeface="Calibri"/>
              </a:rPr>
            </a:br>
            <a:r>
              <a:rPr lang="fi-FI" sz="1200" dirty="0">
                <a:cs typeface="Calibri"/>
              </a:rPr>
              <a:t>- Mitkä asiat vaikuttavat opiskelijoiden päihdeasenteisiin?</a:t>
            </a:r>
            <a:br>
              <a:rPr lang="fi-FI" sz="1200" dirty="0">
                <a:cs typeface="Calibri"/>
              </a:rPr>
            </a:br>
            <a:r>
              <a:rPr lang="fi-FI" sz="1200" dirty="0">
                <a:cs typeface="Calibri"/>
              </a:rPr>
              <a:t>- Mitkä asiat vähentäisivät opiskelijoiden kokemia päihdehaittoja?</a:t>
            </a:r>
          </a:p>
          <a:p>
            <a:endParaRPr lang="fi-FI" dirty="0"/>
          </a:p>
        </p:txBody>
      </p:sp>
      <p:sp>
        <p:nvSpPr>
          <p:cNvPr id="4" name="Dian numeron paikkamerkki 3"/>
          <p:cNvSpPr>
            <a:spLocks noGrp="1"/>
          </p:cNvSpPr>
          <p:nvPr>
            <p:ph type="sldNum" sz="quarter" idx="5"/>
          </p:nvPr>
        </p:nvSpPr>
        <p:spPr/>
        <p:txBody>
          <a:bodyPr/>
          <a:lstStyle/>
          <a:p>
            <a:fld id="{19B1DBEE-2529-47DF-8872-751B125E255C}" type="slidenum">
              <a:rPr lang="fi-FI" smtClean="0"/>
              <a:t>11</a:t>
            </a:fld>
            <a:endParaRPr lang="fi-FI"/>
          </a:p>
        </p:txBody>
      </p:sp>
    </p:spTree>
    <p:extLst>
      <p:ext uri="{BB962C8B-B14F-4D97-AF65-F5344CB8AC3E}">
        <p14:creationId xmlns:p14="http://schemas.microsoft.com/office/powerpoint/2010/main" val="29936175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B323D95-BD22-471B-9737-B52DFD97CC31}"/>
              </a:ext>
            </a:extLst>
          </p:cNvPr>
          <p:cNvSpPr/>
          <p:nvPr userDrawn="1"/>
        </p:nvSpPr>
        <p:spPr>
          <a:xfrm>
            <a:off x="243348" y="221226"/>
            <a:ext cx="11710220" cy="638605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pic>
        <p:nvPicPr>
          <p:cNvPr id="11" name="Graphic 10">
            <a:extLst>
              <a:ext uri="{FF2B5EF4-FFF2-40B4-BE49-F238E27FC236}">
                <a16:creationId xmlns:a16="http://schemas.microsoft.com/office/drawing/2014/main" id="{DF2AA9B2-296B-4EA7-89A1-18E3BBAA66A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27433" y="7240"/>
            <a:ext cx="4040900" cy="4057822"/>
          </a:xfrm>
          <a:prstGeom prst="rect">
            <a:avLst/>
          </a:prstGeom>
        </p:spPr>
      </p:pic>
      <p:sp>
        <p:nvSpPr>
          <p:cNvPr id="2" name="Otsikko 1">
            <a:extLst>
              <a:ext uri="{FF2B5EF4-FFF2-40B4-BE49-F238E27FC236}">
                <a16:creationId xmlns:a16="http://schemas.microsoft.com/office/drawing/2014/main" id="{9CD11F6C-F3F6-4118-89CE-9F0DEC3ED7D8}"/>
              </a:ext>
            </a:extLst>
          </p:cNvPr>
          <p:cNvSpPr>
            <a:spLocks noGrp="1"/>
          </p:cNvSpPr>
          <p:nvPr>
            <p:ph type="ctrTitle" hasCustomPrompt="1"/>
          </p:nvPr>
        </p:nvSpPr>
        <p:spPr>
          <a:xfrm>
            <a:off x="810714" y="1243054"/>
            <a:ext cx="4040901" cy="2095053"/>
          </a:xfrm>
        </p:spPr>
        <p:txBody>
          <a:bodyPr anchor="ctr">
            <a:normAutofit/>
          </a:bodyPr>
          <a:lstStyle>
            <a:lvl1pPr algn="ctr">
              <a:defRPr sz="4500" b="1">
                <a:solidFill>
                  <a:srgbClr val="7ECAD5"/>
                </a:solidFill>
                <a:latin typeface="+mn-lt"/>
              </a:defRPr>
            </a:lvl1pPr>
          </a:lstStyle>
          <a:p>
            <a:r>
              <a:rPr lang="fi-FI"/>
              <a:t>Muokkaa ots. perustyyl. napsautt.</a:t>
            </a:r>
          </a:p>
        </p:txBody>
      </p:sp>
      <p:sp>
        <p:nvSpPr>
          <p:cNvPr id="8" name="Otsikko 1">
            <a:extLst>
              <a:ext uri="{FF2B5EF4-FFF2-40B4-BE49-F238E27FC236}">
                <a16:creationId xmlns:a16="http://schemas.microsoft.com/office/drawing/2014/main" id="{8B1E04D6-383D-4B93-BA9D-F06D143E1A2B}"/>
              </a:ext>
            </a:extLst>
          </p:cNvPr>
          <p:cNvSpPr txBox="1">
            <a:spLocks/>
          </p:cNvSpPr>
          <p:nvPr userDrawn="1"/>
        </p:nvSpPr>
        <p:spPr>
          <a:xfrm>
            <a:off x="8417954" y="840583"/>
            <a:ext cx="3821595" cy="41940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5000" b="1" kern="1200">
                <a:solidFill>
                  <a:schemeClr val="accent2"/>
                </a:solidFill>
                <a:latin typeface="+mn-lt"/>
                <a:ea typeface="+mj-ea"/>
                <a:cs typeface="+mj-cs"/>
              </a:defRPr>
            </a:lvl1pPr>
          </a:lstStyle>
          <a:p>
            <a:pPr algn="l"/>
            <a:r>
              <a:rPr lang="fi-FI" sz="2800">
                <a:solidFill>
                  <a:schemeClr val="bg1"/>
                </a:solidFill>
              </a:rPr>
              <a:t>TUUTORIKOULUTUS</a:t>
            </a:r>
          </a:p>
        </p:txBody>
      </p:sp>
      <p:pic>
        <p:nvPicPr>
          <p:cNvPr id="10" name="Picture 9" descr="A picture containing clock, drawing&#10;&#10;Description automatically generated">
            <a:extLst>
              <a:ext uri="{FF2B5EF4-FFF2-40B4-BE49-F238E27FC236}">
                <a16:creationId xmlns:a16="http://schemas.microsoft.com/office/drawing/2014/main" id="{AA58C10D-AAD6-472A-87AC-9919B8B543D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10130" y="564818"/>
            <a:ext cx="838717" cy="838717"/>
          </a:xfrm>
          <a:prstGeom prst="rect">
            <a:avLst/>
          </a:prstGeom>
        </p:spPr>
      </p:pic>
      <p:pic>
        <p:nvPicPr>
          <p:cNvPr id="12" name="Picture 11">
            <a:extLst>
              <a:ext uri="{FF2B5EF4-FFF2-40B4-BE49-F238E27FC236}">
                <a16:creationId xmlns:a16="http://schemas.microsoft.com/office/drawing/2014/main" id="{EC2907B0-32CA-429E-B2CD-6B53B5FE05E9}"/>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5198892" y="2844800"/>
            <a:ext cx="6283478" cy="3255661"/>
          </a:xfrm>
          <a:prstGeom prst="rect">
            <a:avLst/>
          </a:prstGeom>
        </p:spPr>
      </p:pic>
    </p:spTree>
    <p:extLst>
      <p:ext uri="{BB962C8B-B14F-4D97-AF65-F5344CB8AC3E}">
        <p14:creationId xmlns:p14="http://schemas.microsoft.com/office/powerpoint/2010/main" val="1126323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Mukautettu asettelu_F">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C584551-A250-41BF-9693-0127B5FD0558}"/>
              </a:ext>
            </a:extLst>
          </p:cNvPr>
          <p:cNvSpPr/>
          <p:nvPr/>
        </p:nvSpPr>
        <p:spPr>
          <a:xfrm>
            <a:off x="243348" y="221226"/>
            <a:ext cx="11710220" cy="6386051"/>
          </a:xfrm>
          <a:prstGeom prst="rect">
            <a:avLst/>
          </a:prstGeom>
          <a:solidFill>
            <a:srgbClr val="856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pic>
        <p:nvPicPr>
          <p:cNvPr id="5" name="Graphic 4">
            <a:extLst>
              <a:ext uri="{FF2B5EF4-FFF2-40B4-BE49-F238E27FC236}">
                <a16:creationId xmlns:a16="http://schemas.microsoft.com/office/drawing/2014/main" id="{1B4E1AE4-A457-43D2-8479-A720DFCE82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800000">
            <a:off x="10441157" y="605179"/>
            <a:ext cx="1009878" cy="1307662"/>
          </a:xfrm>
          <a:prstGeom prst="rect">
            <a:avLst/>
          </a:prstGeom>
        </p:spPr>
      </p:pic>
      <p:sp>
        <p:nvSpPr>
          <p:cNvPr id="7" name="Otsikko 1">
            <a:extLst>
              <a:ext uri="{FF2B5EF4-FFF2-40B4-BE49-F238E27FC236}">
                <a16:creationId xmlns:a16="http://schemas.microsoft.com/office/drawing/2014/main" id="{2990069F-1EFC-436A-8709-AF0947EA718E}"/>
              </a:ext>
            </a:extLst>
          </p:cNvPr>
          <p:cNvSpPr>
            <a:spLocks noGrp="1"/>
          </p:cNvSpPr>
          <p:nvPr>
            <p:ph type="title"/>
          </p:nvPr>
        </p:nvSpPr>
        <p:spPr>
          <a:xfrm>
            <a:off x="238432" y="2381865"/>
            <a:ext cx="11710220" cy="1961535"/>
          </a:xfrm>
        </p:spPr>
        <p:txBody>
          <a:bodyPr>
            <a:normAutofit/>
          </a:bodyPr>
          <a:lstStyle>
            <a:lvl1pPr algn="ctr">
              <a:defRPr sz="6000" b="1">
                <a:solidFill>
                  <a:schemeClr val="bg1"/>
                </a:solidFill>
                <a:latin typeface="+mn-lt"/>
              </a:defRPr>
            </a:lvl1pPr>
          </a:lstStyle>
          <a:p>
            <a:r>
              <a:rPr lang="fi-FI"/>
              <a:t>Muokkaa ots. perustyyl. napsautt.</a:t>
            </a:r>
          </a:p>
        </p:txBody>
      </p:sp>
      <p:sp>
        <p:nvSpPr>
          <p:cNvPr id="6" name="Otsikko 1">
            <a:extLst>
              <a:ext uri="{FF2B5EF4-FFF2-40B4-BE49-F238E27FC236}">
                <a16:creationId xmlns:a16="http://schemas.microsoft.com/office/drawing/2014/main" id="{3F9C25DC-D7DE-4BE1-8169-B62640358757}"/>
              </a:ext>
            </a:extLst>
          </p:cNvPr>
          <p:cNvSpPr txBox="1">
            <a:spLocks/>
          </p:cNvSpPr>
          <p:nvPr userDrawn="1"/>
        </p:nvSpPr>
        <p:spPr>
          <a:xfrm>
            <a:off x="10428481" y="993062"/>
            <a:ext cx="849119" cy="9585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500" b="1" kern="1200">
                <a:solidFill>
                  <a:schemeClr val="bg1"/>
                </a:solidFill>
                <a:latin typeface="+mn-lt"/>
                <a:ea typeface="+mj-ea"/>
                <a:cs typeface="+mj-cs"/>
              </a:defRPr>
            </a:lvl1pPr>
          </a:lstStyle>
          <a:p>
            <a:pPr algn="ctr"/>
            <a:r>
              <a:rPr lang="en-US" sz="4000">
                <a:solidFill>
                  <a:schemeClr val="accent1"/>
                </a:solidFill>
              </a:rPr>
              <a:t>F</a:t>
            </a:r>
            <a:endParaRPr lang="fi-FI" sz="4000">
              <a:solidFill>
                <a:schemeClr val="accent1"/>
              </a:solidFill>
            </a:endParaRPr>
          </a:p>
        </p:txBody>
      </p:sp>
    </p:spTree>
    <p:extLst>
      <p:ext uri="{BB962C8B-B14F-4D97-AF65-F5344CB8AC3E}">
        <p14:creationId xmlns:p14="http://schemas.microsoft.com/office/powerpoint/2010/main" val="1321363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sikko ja sisältö">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7D4B7C2-160F-4C2A-8889-C4247D3665B7}"/>
              </a:ext>
            </a:extLst>
          </p:cNvPr>
          <p:cNvSpPr/>
          <p:nvPr userDrawn="1"/>
        </p:nvSpPr>
        <p:spPr>
          <a:xfrm>
            <a:off x="0" y="0"/>
            <a:ext cx="12192000" cy="6858000"/>
          </a:xfrm>
          <a:prstGeom prst="rect">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solidFill>
                <a:schemeClr val="accent4"/>
              </a:solidFill>
            </a:endParaRPr>
          </a:p>
        </p:txBody>
      </p:sp>
      <p:sp>
        <p:nvSpPr>
          <p:cNvPr id="14" name="Rectangle 13">
            <a:extLst>
              <a:ext uri="{FF2B5EF4-FFF2-40B4-BE49-F238E27FC236}">
                <a16:creationId xmlns:a16="http://schemas.microsoft.com/office/drawing/2014/main" id="{8A0A3CEB-93FA-4E33-9CC3-761E52F4C0E2}"/>
              </a:ext>
            </a:extLst>
          </p:cNvPr>
          <p:cNvSpPr/>
          <p:nvPr userDrawn="1"/>
        </p:nvSpPr>
        <p:spPr>
          <a:xfrm>
            <a:off x="243348" y="222739"/>
            <a:ext cx="11710220" cy="6383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11" name="Otsikko 1">
            <a:extLst>
              <a:ext uri="{FF2B5EF4-FFF2-40B4-BE49-F238E27FC236}">
                <a16:creationId xmlns:a16="http://schemas.microsoft.com/office/drawing/2014/main" id="{3D695610-6D03-4F9A-A141-FD9E9E3B4B18}"/>
              </a:ext>
            </a:extLst>
          </p:cNvPr>
          <p:cNvSpPr>
            <a:spLocks noGrp="1"/>
          </p:cNvSpPr>
          <p:nvPr>
            <p:ph type="title"/>
          </p:nvPr>
        </p:nvSpPr>
        <p:spPr>
          <a:xfrm>
            <a:off x="838200" y="578495"/>
            <a:ext cx="10515600" cy="958577"/>
          </a:xfrm>
        </p:spPr>
        <p:txBody>
          <a:bodyPr>
            <a:normAutofit/>
          </a:bodyPr>
          <a:lstStyle>
            <a:lvl1pPr>
              <a:defRPr sz="4500" b="1">
                <a:solidFill>
                  <a:srgbClr val="7ECAD5"/>
                </a:solidFill>
                <a:latin typeface="+mn-lt"/>
              </a:defRPr>
            </a:lvl1pPr>
          </a:lstStyle>
          <a:p>
            <a:r>
              <a:rPr lang="fi-FI"/>
              <a:t>Muokkaa ots. perustyyl. napsautt.</a:t>
            </a:r>
          </a:p>
        </p:txBody>
      </p:sp>
      <p:sp>
        <p:nvSpPr>
          <p:cNvPr id="12" name="Sisällön paikkamerkki 2">
            <a:extLst>
              <a:ext uri="{FF2B5EF4-FFF2-40B4-BE49-F238E27FC236}">
                <a16:creationId xmlns:a16="http://schemas.microsoft.com/office/drawing/2014/main" id="{C1A0EE6B-9E72-4DE7-968B-D0585BA6D29C}"/>
              </a:ext>
            </a:extLst>
          </p:cNvPr>
          <p:cNvSpPr>
            <a:spLocks noGrp="1"/>
          </p:cNvSpPr>
          <p:nvPr>
            <p:ph idx="1"/>
          </p:nvPr>
        </p:nvSpPr>
        <p:spPr>
          <a:xfrm>
            <a:off x="853225" y="1753360"/>
            <a:ext cx="10547465" cy="4801267"/>
          </a:xfrm>
        </p:spPr>
        <p:txBody>
          <a:bodyPr/>
          <a:lstStyle>
            <a:lvl1pPr>
              <a:buClr>
                <a:schemeClr val="tx2"/>
              </a:buClr>
              <a:buSzPct val="120000"/>
              <a:defRPr/>
            </a:lvl1pPr>
            <a:lvl2pPr marL="685800" indent="-288000">
              <a:buClr>
                <a:schemeClr val="tx2"/>
              </a:buClr>
              <a:buSzPct val="120000"/>
              <a:buFont typeface="Arial" panose="020B0604020202020204" pitchFamily="34" charset="0"/>
              <a:buChar char="•"/>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974285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tsikko ja sisältö">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CD4D1DD-2C05-477E-B71A-CB554FB0D130}"/>
              </a:ext>
            </a:extLst>
          </p:cNvPr>
          <p:cNvSpPr/>
          <p:nvPr userDrawn="1"/>
        </p:nvSpPr>
        <p:spPr>
          <a:xfrm>
            <a:off x="243348" y="221226"/>
            <a:ext cx="11710220" cy="6386051"/>
          </a:xfrm>
          <a:prstGeom prst="rect">
            <a:avLst/>
          </a:prstGeom>
          <a:solidFill>
            <a:srgbClr val="856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11" name="Otsikko 1">
            <a:extLst>
              <a:ext uri="{FF2B5EF4-FFF2-40B4-BE49-F238E27FC236}">
                <a16:creationId xmlns:a16="http://schemas.microsoft.com/office/drawing/2014/main" id="{3D695610-6D03-4F9A-A141-FD9E9E3B4B18}"/>
              </a:ext>
            </a:extLst>
          </p:cNvPr>
          <p:cNvSpPr>
            <a:spLocks noGrp="1"/>
          </p:cNvSpPr>
          <p:nvPr>
            <p:ph type="title"/>
          </p:nvPr>
        </p:nvSpPr>
        <p:spPr>
          <a:xfrm>
            <a:off x="838200" y="578495"/>
            <a:ext cx="8980404" cy="958577"/>
          </a:xfrm>
        </p:spPr>
        <p:txBody>
          <a:bodyPr>
            <a:normAutofit/>
          </a:bodyPr>
          <a:lstStyle>
            <a:lvl1pPr>
              <a:defRPr sz="4500" b="1">
                <a:solidFill>
                  <a:schemeClr val="bg1"/>
                </a:solidFill>
              </a:defRPr>
            </a:lvl1pPr>
          </a:lstStyle>
          <a:p>
            <a:r>
              <a:rPr lang="fi-FI"/>
              <a:t>Muokkaa ots. perustyyl. napsautt.</a:t>
            </a:r>
          </a:p>
        </p:txBody>
      </p:sp>
      <p:sp>
        <p:nvSpPr>
          <p:cNvPr id="12" name="Sisällön paikkamerkki 2">
            <a:extLst>
              <a:ext uri="{FF2B5EF4-FFF2-40B4-BE49-F238E27FC236}">
                <a16:creationId xmlns:a16="http://schemas.microsoft.com/office/drawing/2014/main" id="{C1A0EE6B-9E72-4DE7-968B-D0585BA6D29C}"/>
              </a:ext>
            </a:extLst>
          </p:cNvPr>
          <p:cNvSpPr>
            <a:spLocks noGrp="1"/>
          </p:cNvSpPr>
          <p:nvPr>
            <p:ph idx="1"/>
          </p:nvPr>
        </p:nvSpPr>
        <p:spPr>
          <a:xfrm>
            <a:off x="853225" y="1753360"/>
            <a:ext cx="10547465" cy="4801267"/>
          </a:xfrm>
        </p:spPr>
        <p:txBody>
          <a:bodyPr/>
          <a:lstStyle>
            <a:lvl1pPr>
              <a:buClr>
                <a:schemeClr val="bg1"/>
              </a:buClr>
              <a:buSzPct val="120000"/>
              <a:defRPr>
                <a:solidFill>
                  <a:schemeClr val="bg1"/>
                </a:solidFill>
              </a:defRPr>
            </a:lvl1pPr>
            <a:lvl2pPr marL="685800" indent="-288000">
              <a:buClr>
                <a:schemeClr val="bg1"/>
              </a:buClr>
              <a:buSzPct val="120000"/>
              <a:buFont typeface="Arial" panose="020B0604020202020204" pitchFamily="34" charset="0"/>
              <a:buChar char="•"/>
              <a:defRPr>
                <a:solidFill>
                  <a:schemeClr val="bg1"/>
                </a:solidFill>
              </a:defRPr>
            </a:lvl2pPr>
          </a:lstStyle>
          <a:p>
            <a:pPr lvl="0"/>
            <a:r>
              <a:rPr lang="fi-FI"/>
              <a:t>Muokkaa tekstin perustyylejä napsauttamalla</a:t>
            </a:r>
          </a:p>
          <a:p>
            <a:pPr lvl="1"/>
            <a:r>
              <a:rPr lang="fi-FI"/>
              <a:t>toinen taso</a:t>
            </a:r>
          </a:p>
        </p:txBody>
      </p:sp>
      <p:pic>
        <p:nvPicPr>
          <p:cNvPr id="2" name="Graphic 1">
            <a:extLst>
              <a:ext uri="{FF2B5EF4-FFF2-40B4-BE49-F238E27FC236}">
                <a16:creationId xmlns:a16="http://schemas.microsoft.com/office/drawing/2014/main" id="{D99BEF8E-FE8B-4AE3-8AF9-8787B499A1F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800000">
            <a:off x="10441157" y="605179"/>
            <a:ext cx="1009878" cy="1307662"/>
          </a:xfrm>
          <a:prstGeom prst="rect">
            <a:avLst/>
          </a:prstGeom>
        </p:spPr>
      </p:pic>
    </p:spTree>
    <p:extLst>
      <p:ext uri="{BB962C8B-B14F-4D97-AF65-F5344CB8AC3E}">
        <p14:creationId xmlns:p14="http://schemas.microsoft.com/office/powerpoint/2010/main" val="2085048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ukautettu asettelu">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792D0-DF22-4C38-A3CC-887846AAF961}"/>
              </a:ext>
            </a:extLst>
          </p:cNvPr>
          <p:cNvSpPr/>
          <p:nvPr userDrawn="1"/>
        </p:nvSpPr>
        <p:spPr>
          <a:xfrm>
            <a:off x="243348" y="221226"/>
            <a:ext cx="11710220" cy="638605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solidFill>
                <a:srgbClr val="7ECAD5"/>
              </a:solidFill>
            </a:endParaRPr>
          </a:p>
        </p:txBody>
      </p:sp>
      <p:sp>
        <p:nvSpPr>
          <p:cNvPr id="7" name="Otsikko 1">
            <a:extLst>
              <a:ext uri="{FF2B5EF4-FFF2-40B4-BE49-F238E27FC236}">
                <a16:creationId xmlns:a16="http://schemas.microsoft.com/office/drawing/2014/main" id="{2990069F-1EFC-436A-8709-AF0947EA718E}"/>
              </a:ext>
            </a:extLst>
          </p:cNvPr>
          <p:cNvSpPr>
            <a:spLocks noGrp="1"/>
          </p:cNvSpPr>
          <p:nvPr>
            <p:ph type="title"/>
          </p:nvPr>
        </p:nvSpPr>
        <p:spPr>
          <a:xfrm>
            <a:off x="238432" y="2381865"/>
            <a:ext cx="11710220" cy="1961535"/>
          </a:xfrm>
        </p:spPr>
        <p:txBody>
          <a:bodyPr>
            <a:normAutofit/>
          </a:bodyPr>
          <a:lstStyle>
            <a:lvl1pPr algn="ctr">
              <a:defRPr sz="6000" b="1">
                <a:solidFill>
                  <a:schemeClr val="bg1"/>
                </a:solidFill>
                <a:latin typeface="+mn-lt"/>
              </a:defRPr>
            </a:lvl1pPr>
          </a:lstStyle>
          <a:p>
            <a:r>
              <a:rPr lang="fi-FI"/>
              <a:t>Muokkaa ots. perustyyl. napsautt.</a:t>
            </a:r>
          </a:p>
        </p:txBody>
      </p:sp>
      <p:pic>
        <p:nvPicPr>
          <p:cNvPr id="4" name="Picture 3">
            <a:extLst>
              <a:ext uri="{FF2B5EF4-FFF2-40B4-BE49-F238E27FC236}">
                <a16:creationId xmlns:a16="http://schemas.microsoft.com/office/drawing/2014/main" id="{CB594F26-AEE7-4F78-8041-28B11A8439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8432" y="235197"/>
            <a:ext cx="4884713" cy="1580348"/>
          </a:xfrm>
          <a:prstGeom prst="rect">
            <a:avLst/>
          </a:prstGeom>
        </p:spPr>
      </p:pic>
    </p:spTree>
    <p:extLst>
      <p:ext uri="{BB962C8B-B14F-4D97-AF65-F5344CB8AC3E}">
        <p14:creationId xmlns:p14="http://schemas.microsoft.com/office/powerpoint/2010/main" val="2808983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Mukautettu asettelu">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C584551-A250-41BF-9693-0127B5FD0558}"/>
              </a:ext>
            </a:extLst>
          </p:cNvPr>
          <p:cNvSpPr/>
          <p:nvPr userDrawn="1"/>
        </p:nvSpPr>
        <p:spPr>
          <a:xfrm>
            <a:off x="243348" y="221226"/>
            <a:ext cx="11710220" cy="6386051"/>
          </a:xfrm>
          <a:prstGeom prst="rect">
            <a:avLst/>
          </a:prstGeom>
          <a:solidFill>
            <a:srgbClr val="856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pic>
        <p:nvPicPr>
          <p:cNvPr id="5" name="Graphic 4">
            <a:extLst>
              <a:ext uri="{FF2B5EF4-FFF2-40B4-BE49-F238E27FC236}">
                <a16:creationId xmlns:a16="http://schemas.microsoft.com/office/drawing/2014/main" id="{1B4E1AE4-A457-43D2-8479-A720DFCE825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800000">
            <a:off x="10441157" y="605179"/>
            <a:ext cx="1009878" cy="1307662"/>
          </a:xfrm>
          <a:prstGeom prst="rect">
            <a:avLst/>
          </a:prstGeom>
        </p:spPr>
      </p:pic>
      <p:sp>
        <p:nvSpPr>
          <p:cNvPr id="7" name="Otsikko 1">
            <a:extLst>
              <a:ext uri="{FF2B5EF4-FFF2-40B4-BE49-F238E27FC236}">
                <a16:creationId xmlns:a16="http://schemas.microsoft.com/office/drawing/2014/main" id="{2990069F-1EFC-436A-8709-AF0947EA718E}"/>
              </a:ext>
            </a:extLst>
          </p:cNvPr>
          <p:cNvSpPr>
            <a:spLocks noGrp="1"/>
          </p:cNvSpPr>
          <p:nvPr>
            <p:ph type="title"/>
          </p:nvPr>
        </p:nvSpPr>
        <p:spPr>
          <a:xfrm>
            <a:off x="238432" y="2381865"/>
            <a:ext cx="11710220" cy="1961535"/>
          </a:xfrm>
        </p:spPr>
        <p:txBody>
          <a:bodyPr>
            <a:normAutofit/>
          </a:bodyPr>
          <a:lstStyle>
            <a:lvl1pPr algn="ctr">
              <a:defRPr sz="6000" b="1">
                <a:solidFill>
                  <a:schemeClr val="bg1"/>
                </a:solidFill>
                <a:latin typeface="+mn-lt"/>
              </a:defRPr>
            </a:lvl1pPr>
          </a:lstStyle>
          <a:p>
            <a:r>
              <a:rPr lang="fi-FI"/>
              <a:t>Muokkaa ots. perustyyl. napsautt.</a:t>
            </a:r>
          </a:p>
        </p:txBody>
      </p:sp>
    </p:spTree>
    <p:extLst>
      <p:ext uri="{BB962C8B-B14F-4D97-AF65-F5344CB8AC3E}">
        <p14:creationId xmlns:p14="http://schemas.microsoft.com/office/powerpoint/2010/main" val="1697656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Otsikko ja sisältö">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CD4D1DD-2C05-477E-B71A-CB554FB0D130}"/>
              </a:ext>
            </a:extLst>
          </p:cNvPr>
          <p:cNvSpPr/>
          <p:nvPr userDrawn="1"/>
        </p:nvSpPr>
        <p:spPr>
          <a:xfrm>
            <a:off x="243348" y="221226"/>
            <a:ext cx="11710220" cy="6386051"/>
          </a:xfrm>
          <a:prstGeom prst="rect">
            <a:avLst/>
          </a:prstGeom>
          <a:solidFill>
            <a:srgbClr val="856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11" name="Otsikko 1">
            <a:extLst>
              <a:ext uri="{FF2B5EF4-FFF2-40B4-BE49-F238E27FC236}">
                <a16:creationId xmlns:a16="http://schemas.microsoft.com/office/drawing/2014/main" id="{3D695610-6D03-4F9A-A141-FD9E9E3B4B18}"/>
              </a:ext>
            </a:extLst>
          </p:cNvPr>
          <p:cNvSpPr>
            <a:spLocks noGrp="1"/>
          </p:cNvSpPr>
          <p:nvPr>
            <p:ph type="title"/>
          </p:nvPr>
        </p:nvSpPr>
        <p:spPr>
          <a:xfrm>
            <a:off x="838200" y="578495"/>
            <a:ext cx="8980404" cy="958577"/>
          </a:xfrm>
        </p:spPr>
        <p:txBody>
          <a:bodyPr>
            <a:normAutofit/>
          </a:bodyPr>
          <a:lstStyle>
            <a:lvl1pPr>
              <a:defRPr sz="4500" b="1">
                <a:solidFill>
                  <a:schemeClr val="bg1"/>
                </a:solidFill>
              </a:defRPr>
            </a:lvl1pPr>
          </a:lstStyle>
          <a:p>
            <a:r>
              <a:rPr lang="fi-FI"/>
              <a:t>Muokkaa ots. perustyyl. napsautt.</a:t>
            </a:r>
          </a:p>
        </p:txBody>
      </p:sp>
      <p:sp>
        <p:nvSpPr>
          <p:cNvPr id="12" name="Sisällön paikkamerkki 2">
            <a:extLst>
              <a:ext uri="{FF2B5EF4-FFF2-40B4-BE49-F238E27FC236}">
                <a16:creationId xmlns:a16="http://schemas.microsoft.com/office/drawing/2014/main" id="{C1A0EE6B-9E72-4DE7-968B-D0585BA6D29C}"/>
              </a:ext>
            </a:extLst>
          </p:cNvPr>
          <p:cNvSpPr>
            <a:spLocks noGrp="1"/>
          </p:cNvSpPr>
          <p:nvPr>
            <p:ph idx="1"/>
          </p:nvPr>
        </p:nvSpPr>
        <p:spPr>
          <a:xfrm>
            <a:off x="853225" y="1753360"/>
            <a:ext cx="10547465" cy="4801267"/>
          </a:xfrm>
        </p:spPr>
        <p:txBody>
          <a:bodyPr/>
          <a:lstStyle>
            <a:lvl1pPr>
              <a:buClr>
                <a:schemeClr val="bg1"/>
              </a:buClr>
              <a:buSzPct val="120000"/>
              <a:defRPr>
                <a:solidFill>
                  <a:schemeClr val="bg1"/>
                </a:solidFill>
              </a:defRPr>
            </a:lvl1pPr>
            <a:lvl2pPr marL="685800" indent="-288000">
              <a:buClr>
                <a:schemeClr val="bg1"/>
              </a:buClr>
              <a:buSzPct val="120000"/>
              <a:buFont typeface="Arial" panose="020B0604020202020204" pitchFamily="34" charset="0"/>
              <a:buChar char="•"/>
              <a:defRPr>
                <a:solidFill>
                  <a:schemeClr val="bg1"/>
                </a:solidFill>
              </a:defRPr>
            </a:lvl2pPr>
          </a:lstStyle>
          <a:p>
            <a:pPr lvl="0"/>
            <a:r>
              <a:rPr lang="fi-FI"/>
              <a:t>Muokkaa tekstin perustyylejä napsauttamalla</a:t>
            </a:r>
          </a:p>
          <a:p>
            <a:pPr lvl="1"/>
            <a:r>
              <a:rPr lang="fi-FI"/>
              <a:t>toinen taso</a:t>
            </a:r>
          </a:p>
        </p:txBody>
      </p:sp>
      <p:pic>
        <p:nvPicPr>
          <p:cNvPr id="2" name="Graphic 1">
            <a:extLst>
              <a:ext uri="{FF2B5EF4-FFF2-40B4-BE49-F238E27FC236}">
                <a16:creationId xmlns:a16="http://schemas.microsoft.com/office/drawing/2014/main" id="{D99BEF8E-FE8B-4AE3-8AF9-8787B499A1F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800000">
            <a:off x="10441157" y="605179"/>
            <a:ext cx="1009878" cy="1307662"/>
          </a:xfrm>
          <a:prstGeom prst="rect">
            <a:avLst/>
          </a:prstGeom>
        </p:spPr>
      </p:pic>
    </p:spTree>
    <p:extLst>
      <p:ext uri="{BB962C8B-B14F-4D97-AF65-F5344CB8AC3E}">
        <p14:creationId xmlns:p14="http://schemas.microsoft.com/office/powerpoint/2010/main" val="353341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Otsikko ja sisältö">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CD4D1DD-2C05-477E-B71A-CB554FB0D130}"/>
              </a:ext>
            </a:extLst>
          </p:cNvPr>
          <p:cNvSpPr/>
          <p:nvPr userDrawn="1"/>
        </p:nvSpPr>
        <p:spPr>
          <a:xfrm>
            <a:off x="240890" y="235974"/>
            <a:ext cx="11710220" cy="6386051"/>
          </a:xfrm>
          <a:prstGeom prst="rect">
            <a:avLst/>
          </a:prstGeom>
          <a:solidFill>
            <a:srgbClr val="856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11" name="Otsikko 1">
            <a:extLst>
              <a:ext uri="{FF2B5EF4-FFF2-40B4-BE49-F238E27FC236}">
                <a16:creationId xmlns:a16="http://schemas.microsoft.com/office/drawing/2014/main" id="{3D695610-6D03-4F9A-A141-FD9E9E3B4B18}"/>
              </a:ext>
            </a:extLst>
          </p:cNvPr>
          <p:cNvSpPr>
            <a:spLocks noGrp="1"/>
          </p:cNvSpPr>
          <p:nvPr>
            <p:ph type="title"/>
          </p:nvPr>
        </p:nvSpPr>
        <p:spPr>
          <a:xfrm>
            <a:off x="838200" y="578495"/>
            <a:ext cx="8980404" cy="958577"/>
          </a:xfrm>
        </p:spPr>
        <p:txBody>
          <a:bodyPr>
            <a:normAutofit/>
          </a:bodyPr>
          <a:lstStyle>
            <a:lvl1pPr>
              <a:defRPr sz="4500" b="1">
                <a:solidFill>
                  <a:schemeClr val="bg1"/>
                </a:solidFill>
              </a:defRPr>
            </a:lvl1pPr>
          </a:lstStyle>
          <a:p>
            <a:r>
              <a:rPr lang="fi-FI"/>
              <a:t>Muokkaa ots. perustyyl. napsautt.</a:t>
            </a:r>
          </a:p>
        </p:txBody>
      </p:sp>
      <p:pic>
        <p:nvPicPr>
          <p:cNvPr id="2" name="Graphic 1">
            <a:extLst>
              <a:ext uri="{FF2B5EF4-FFF2-40B4-BE49-F238E27FC236}">
                <a16:creationId xmlns:a16="http://schemas.microsoft.com/office/drawing/2014/main" id="{D99BEF8E-FE8B-4AE3-8AF9-8787B499A1F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800000">
            <a:off x="10441157" y="605179"/>
            <a:ext cx="1009878" cy="1307662"/>
          </a:xfrm>
          <a:prstGeom prst="rect">
            <a:avLst/>
          </a:prstGeom>
        </p:spPr>
      </p:pic>
      <p:sp>
        <p:nvSpPr>
          <p:cNvPr id="7" name="Sisällön paikkamerkki 2">
            <a:extLst>
              <a:ext uri="{FF2B5EF4-FFF2-40B4-BE49-F238E27FC236}">
                <a16:creationId xmlns:a16="http://schemas.microsoft.com/office/drawing/2014/main" id="{73265543-B437-4EF9-866E-373D8FD9376C}"/>
              </a:ext>
            </a:extLst>
          </p:cNvPr>
          <p:cNvSpPr>
            <a:spLocks noGrp="1"/>
          </p:cNvSpPr>
          <p:nvPr>
            <p:ph sz="half" idx="1"/>
          </p:nvPr>
        </p:nvSpPr>
        <p:spPr>
          <a:xfrm>
            <a:off x="838200" y="1825625"/>
            <a:ext cx="5181600" cy="4351338"/>
          </a:xfrm>
        </p:spPr>
        <p:txBody>
          <a:bodyPr/>
          <a:lstStyle>
            <a:lvl1pPr>
              <a:defRPr>
                <a:solidFill>
                  <a:schemeClr val="bg1"/>
                </a:solidFill>
              </a:defRPr>
            </a:lvl1pPr>
            <a:lvl2pPr>
              <a:defRPr>
                <a:solidFill>
                  <a:schemeClr val="bg1"/>
                </a:solidFill>
              </a:defRPr>
            </a:lvl2pPr>
          </a:lstStyle>
          <a:p>
            <a:pPr lvl="0"/>
            <a:r>
              <a:rPr lang="fi-FI"/>
              <a:t>Muokkaa tekstin perustyylejä</a:t>
            </a:r>
          </a:p>
          <a:p>
            <a:pPr lvl="1"/>
            <a:r>
              <a:rPr lang="fi-FI"/>
              <a:t>toinen taso</a:t>
            </a:r>
          </a:p>
        </p:txBody>
      </p:sp>
      <p:sp>
        <p:nvSpPr>
          <p:cNvPr id="8" name="Sisällön paikkamerkki 3">
            <a:extLst>
              <a:ext uri="{FF2B5EF4-FFF2-40B4-BE49-F238E27FC236}">
                <a16:creationId xmlns:a16="http://schemas.microsoft.com/office/drawing/2014/main" id="{C4818D52-8D45-4AA9-B882-5B5F4AB39600}"/>
              </a:ext>
            </a:extLst>
          </p:cNvPr>
          <p:cNvSpPr>
            <a:spLocks noGrp="1"/>
          </p:cNvSpPr>
          <p:nvPr>
            <p:ph sz="half" idx="2"/>
          </p:nvPr>
        </p:nvSpPr>
        <p:spPr>
          <a:xfrm>
            <a:off x="6172200" y="1825625"/>
            <a:ext cx="5181600" cy="4351338"/>
          </a:xfrm>
        </p:spPr>
        <p:txBody>
          <a:bodyPr/>
          <a:lstStyle>
            <a:lvl1pPr>
              <a:defRPr>
                <a:solidFill>
                  <a:schemeClr val="bg1"/>
                </a:solidFill>
              </a:defRPr>
            </a:lvl1pPr>
            <a:lvl2pPr>
              <a:defRPr>
                <a:solidFill>
                  <a:schemeClr val="bg1"/>
                </a:solidFill>
              </a:defRPr>
            </a:lvl2pPr>
          </a:lstStyle>
          <a:p>
            <a:pPr lvl="0"/>
            <a:r>
              <a:rPr lang="fi-FI"/>
              <a:t>Muokkaa tekstin perustyylejä</a:t>
            </a:r>
          </a:p>
          <a:p>
            <a:pPr lvl="1"/>
            <a:r>
              <a:rPr lang="fi-FI"/>
              <a:t>toinen taso</a:t>
            </a:r>
          </a:p>
        </p:txBody>
      </p:sp>
    </p:spTree>
    <p:extLst>
      <p:ext uri="{BB962C8B-B14F-4D97-AF65-F5344CB8AC3E}">
        <p14:creationId xmlns:p14="http://schemas.microsoft.com/office/powerpoint/2010/main" val="7425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Mukautettu asettelu">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C584551-A250-41BF-9693-0127B5FD0558}"/>
              </a:ext>
            </a:extLst>
          </p:cNvPr>
          <p:cNvSpPr/>
          <p:nvPr userDrawn="1"/>
        </p:nvSpPr>
        <p:spPr>
          <a:xfrm>
            <a:off x="243348" y="221226"/>
            <a:ext cx="11710220" cy="6386051"/>
          </a:xfrm>
          <a:prstGeom prst="rect">
            <a:avLst/>
          </a:prstGeom>
          <a:solidFill>
            <a:srgbClr val="856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pic>
        <p:nvPicPr>
          <p:cNvPr id="5" name="Graphic 4">
            <a:extLst>
              <a:ext uri="{FF2B5EF4-FFF2-40B4-BE49-F238E27FC236}">
                <a16:creationId xmlns:a16="http://schemas.microsoft.com/office/drawing/2014/main" id="{1B4E1AE4-A457-43D2-8479-A720DFCE825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800000">
            <a:off x="10441157" y="605179"/>
            <a:ext cx="1009878" cy="1307662"/>
          </a:xfrm>
          <a:prstGeom prst="rect">
            <a:avLst/>
          </a:prstGeom>
        </p:spPr>
      </p:pic>
      <p:sp>
        <p:nvSpPr>
          <p:cNvPr id="7" name="Otsikko 1">
            <a:extLst>
              <a:ext uri="{FF2B5EF4-FFF2-40B4-BE49-F238E27FC236}">
                <a16:creationId xmlns:a16="http://schemas.microsoft.com/office/drawing/2014/main" id="{2990069F-1EFC-436A-8709-AF0947EA718E}"/>
              </a:ext>
            </a:extLst>
          </p:cNvPr>
          <p:cNvSpPr>
            <a:spLocks noGrp="1"/>
          </p:cNvSpPr>
          <p:nvPr>
            <p:ph type="title"/>
          </p:nvPr>
        </p:nvSpPr>
        <p:spPr>
          <a:xfrm>
            <a:off x="238432" y="2381865"/>
            <a:ext cx="11710220" cy="1961535"/>
          </a:xfrm>
        </p:spPr>
        <p:txBody>
          <a:bodyPr>
            <a:normAutofit/>
          </a:bodyPr>
          <a:lstStyle>
            <a:lvl1pPr algn="ctr">
              <a:defRPr sz="6000" b="1">
                <a:solidFill>
                  <a:schemeClr val="bg1"/>
                </a:solidFill>
                <a:latin typeface="+mn-lt"/>
              </a:defRPr>
            </a:lvl1pPr>
          </a:lstStyle>
          <a:p>
            <a:r>
              <a:rPr lang="fi-FI"/>
              <a:t>Muokkaa ots. perustyyl. napsautt.</a:t>
            </a:r>
          </a:p>
        </p:txBody>
      </p:sp>
    </p:spTree>
    <p:extLst>
      <p:ext uri="{BB962C8B-B14F-4D97-AF65-F5344CB8AC3E}">
        <p14:creationId xmlns:p14="http://schemas.microsoft.com/office/powerpoint/2010/main" val="3418491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_Otsikko ja sisältö_F">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CD4D1DD-2C05-477E-B71A-CB554FB0D130}"/>
              </a:ext>
            </a:extLst>
          </p:cNvPr>
          <p:cNvSpPr/>
          <p:nvPr/>
        </p:nvSpPr>
        <p:spPr>
          <a:xfrm>
            <a:off x="243348" y="221226"/>
            <a:ext cx="11710220" cy="6386051"/>
          </a:xfrm>
          <a:prstGeom prst="rect">
            <a:avLst/>
          </a:prstGeom>
          <a:solidFill>
            <a:srgbClr val="856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11" name="Otsikko 1">
            <a:extLst>
              <a:ext uri="{FF2B5EF4-FFF2-40B4-BE49-F238E27FC236}">
                <a16:creationId xmlns:a16="http://schemas.microsoft.com/office/drawing/2014/main" id="{3D695610-6D03-4F9A-A141-FD9E9E3B4B18}"/>
              </a:ext>
            </a:extLst>
          </p:cNvPr>
          <p:cNvSpPr>
            <a:spLocks noGrp="1"/>
          </p:cNvSpPr>
          <p:nvPr>
            <p:ph type="title"/>
          </p:nvPr>
        </p:nvSpPr>
        <p:spPr>
          <a:xfrm>
            <a:off x="838200" y="578495"/>
            <a:ext cx="8980404" cy="958577"/>
          </a:xfrm>
        </p:spPr>
        <p:txBody>
          <a:bodyPr>
            <a:normAutofit/>
          </a:bodyPr>
          <a:lstStyle>
            <a:lvl1pPr>
              <a:defRPr sz="4500" b="1">
                <a:solidFill>
                  <a:schemeClr val="bg1"/>
                </a:solidFill>
              </a:defRPr>
            </a:lvl1pPr>
          </a:lstStyle>
          <a:p>
            <a:r>
              <a:rPr lang="fi-FI"/>
              <a:t>Muokkaa ots. perustyyl. napsautt.</a:t>
            </a:r>
          </a:p>
        </p:txBody>
      </p:sp>
      <p:sp>
        <p:nvSpPr>
          <p:cNvPr id="12" name="Sisällön paikkamerkki 2">
            <a:extLst>
              <a:ext uri="{FF2B5EF4-FFF2-40B4-BE49-F238E27FC236}">
                <a16:creationId xmlns:a16="http://schemas.microsoft.com/office/drawing/2014/main" id="{C1A0EE6B-9E72-4DE7-968B-D0585BA6D29C}"/>
              </a:ext>
            </a:extLst>
          </p:cNvPr>
          <p:cNvSpPr>
            <a:spLocks noGrp="1"/>
          </p:cNvSpPr>
          <p:nvPr>
            <p:ph idx="1"/>
          </p:nvPr>
        </p:nvSpPr>
        <p:spPr>
          <a:xfrm>
            <a:off x="853225" y="1753360"/>
            <a:ext cx="10547465" cy="4801267"/>
          </a:xfrm>
        </p:spPr>
        <p:txBody>
          <a:bodyPr/>
          <a:lstStyle>
            <a:lvl1pPr>
              <a:buClr>
                <a:schemeClr val="bg1"/>
              </a:buClr>
              <a:buSzPct val="120000"/>
              <a:defRPr>
                <a:solidFill>
                  <a:schemeClr val="bg1"/>
                </a:solidFill>
              </a:defRPr>
            </a:lvl1pPr>
            <a:lvl2pPr marL="685800" indent="-288000">
              <a:buClr>
                <a:schemeClr val="bg1"/>
              </a:buClr>
              <a:buSzPct val="120000"/>
              <a:buFont typeface="Arial" panose="020B0604020202020204" pitchFamily="34" charset="0"/>
              <a:buChar char="•"/>
              <a:defRPr>
                <a:solidFill>
                  <a:schemeClr val="bg1"/>
                </a:solidFill>
              </a:defRPr>
            </a:lvl2pPr>
          </a:lstStyle>
          <a:p>
            <a:pPr lvl="0"/>
            <a:r>
              <a:rPr lang="fi-FI"/>
              <a:t>Muokkaa tekstin perustyylejä napsauttamalla</a:t>
            </a:r>
          </a:p>
          <a:p>
            <a:pPr lvl="1"/>
            <a:r>
              <a:rPr lang="fi-FI"/>
              <a:t>toinen taso</a:t>
            </a:r>
          </a:p>
        </p:txBody>
      </p:sp>
      <p:pic>
        <p:nvPicPr>
          <p:cNvPr id="2" name="Graphic 1">
            <a:extLst>
              <a:ext uri="{FF2B5EF4-FFF2-40B4-BE49-F238E27FC236}">
                <a16:creationId xmlns:a16="http://schemas.microsoft.com/office/drawing/2014/main" id="{D99BEF8E-FE8B-4AE3-8AF9-8787B499A1F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800000">
            <a:off x="10441157" y="605179"/>
            <a:ext cx="1009878" cy="1307662"/>
          </a:xfrm>
          <a:prstGeom prst="rect">
            <a:avLst/>
          </a:prstGeom>
        </p:spPr>
      </p:pic>
      <p:sp>
        <p:nvSpPr>
          <p:cNvPr id="7" name="Otsikko 1">
            <a:extLst>
              <a:ext uri="{FF2B5EF4-FFF2-40B4-BE49-F238E27FC236}">
                <a16:creationId xmlns:a16="http://schemas.microsoft.com/office/drawing/2014/main" id="{FECBAF95-F74A-4D60-8830-94608AA636F7}"/>
              </a:ext>
            </a:extLst>
          </p:cNvPr>
          <p:cNvSpPr txBox="1">
            <a:spLocks/>
          </p:cNvSpPr>
          <p:nvPr userDrawn="1"/>
        </p:nvSpPr>
        <p:spPr>
          <a:xfrm>
            <a:off x="10428481" y="993062"/>
            <a:ext cx="849119" cy="9585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500" b="1" kern="1200">
                <a:solidFill>
                  <a:schemeClr val="bg1"/>
                </a:solidFill>
                <a:latin typeface="+mn-lt"/>
                <a:ea typeface="+mj-ea"/>
                <a:cs typeface="+mj-cs"/>
              </a:defRPr>
            </a:lvl1pPr>
          </a:lstStyle>
          <a:p>
            <a:pPr algn="ctr"/>
            <a:r>
              <a:rPr lang="en-US" sz="4000">
                <a:solidFill>
                  <a:schemeClr val="accent1"/>
                </a:solidFill>
              </a:rPr>
              <a:t>F</a:t>
            </a:r>
            <a:endParaRPr lang="fi-FI" sz="4000">
              <a:solidFill>
                <a:schemeClr val="accent1"/>
              </a:solidFill>
            </a:endParaRPr>
          </a:p>
        </p:txBody>
      </p:sp>
    </p:spTree>
    <p:extLst>
      <p:ext uri="{BB962C8B-B14F-4D97-AF65-F5344CB8AC3E}">
        <p14:creationId xmlns:p14="http://schemas.microsoft.com/office/powerpoint/2010/main" val="3493473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E482F0F-B781-4D67-8C08-0162C72ED3DE}"/>
              </a:ext>
            </a:extLst>
          </p:cNvPr>
          <p:cNvSpPr/>
          <p:nvPr userDrawn="1"/>
        </p:nvSpPr>
        <p:spPr>
          <a:xfrm>
            <a:off x="243348" y="222739"/>
            <a:ext cx="11710220" cy="6383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2" name="Otsikon paikkamerkki 1">
            <a:extLst>
              <a:ext uri="{FF2B5EF4-FFF2-40B4-BE49-F238E27FC236}">
                <a16:creationId xmlns:a16="http://schemas.microsoft.com/office/drawing/2014/main" id="{F6C6B498-3E4C-4323-8248-09F9A86D1E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AE45DEB1-B38E-44A1-B677-573B8E3404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895112B-40C8-4D2C-88E5-96448E766C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DCFEF-6123-43F7-A16B-E0B0950DF819}" type="datetimeFigureOut">
              <a:rPr lang="fi-FI" smtClean="0"/>
              <a:t>26.08.2020</a:t>
            </a:fld>
            <a:endParaRPr lang="fi-FI"/>
          </a:p>
        </p:txBody>
      </p:sp>
      <p:sp>
        <p:nvSpPr>
          <p:cNvPr id="5" name="Alatunnisteen paikkamerkki 4">
            <a:extLst>
              <a:ext uri="{FF2B5EF4-FFF2-40B4-BE49-F238E27FC236}">
                <a16:creationId xmlns:a16="http://schemas.microsoft.com/office/drawing/2014/main" id="{E4C2E41B-6ADA-4BA2-8BE5-F286F5E5E9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54381D9E-F160-4E60-8161-FAB3A524AA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F085E-3A8E-4055-BB30-45B5673F5341}" type="slidenum">
              <a:rPr lang="fi-FI" smtClean="0"/>
              <a:t>‹#›</a:t>
            </a:fld>
            <a:endParaRPr lang="fi-FI"/>
          </a:p>
        </p:txBody>
      </p:sp>
    </p:spTree>
    <p:extLst>
      <p:ext uri="{BB962C8B-B14F-4D97-AF65-F5344CB8AC3E}">
        <p14:creationId xmlns:p14="http://schemas.microsoft.com/office/powerpoint/2010/main" val="2082238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1" r:id="rId4"/>
    <p:sldLayoutId id="2147483663" r:id="rId5"/>
    <p:sldLayoutId id="2147483664" r:id="rId6"/>
    <p:sldLayoutId id="2147483669" r:id="rId7"/>
    <p:sldLayoutId id="2147483665" r:id="rId8"/>
    <p:sldLayoutId id="2147483666" r:id="rId9"/>
    <p:sldLayoutId id="2147483667" r:id="rId10"/>
  </p:sldLayoutIdLst>
  <p:txStyles>
    <p:titleStyle>
      <a:lvl1pPr algn="l" defTabSz="914400" rtl="0" eaLnBrk="1" latinLnBrk="0" hangingPunct="1">
        <a:lnSpc>
          <a:spcPct val="90000"/>
        </a:lnSpc>
        <a:spcBef>
          <a:spcPct val="0"/>
        </a:spcBef>
        <a:buNone/>
        <a:defRPr sz="4500" b="1" kern="1200">
          <a:solidFill>
            <a:srgbClr val="7ECAD5"/>
          </a:solidFill>
          <a:latin typeface="+mn-lt"/>
          <a:ea typeface="+mj-ea"/>
          <a:cs typeface="+mj-cs"/>
        </a:defRPr>
      </a:lvl1pPr>
    </p:titleStyle>
    <p:bodyStyle>
      <a:lvl1pPr marL="228600" indent="-228600" algn="l" defTabSz="914400" rtl="0" eaLnBrk="1" latinLnBrk="0" hangingPunct="1">
        <a:lnSpc>
          <a:spcPct val="90000"/>
        </a:lnSpc>
        <a:spcBef>
          <a:spcPts val="1000"/>
        </a:spcBef>
        <a:buClr>
          <a:schemeClr val="tx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2.png"/><Relationship Id="rId7" Type="http://schemas.openxmlformats.org/officeDocument/2006/relationships/diagramColors" Target="../diagrams/colors4.xm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mielenterveystalo.fi/" TargetMode="External"/><Relationship Id="rId7" Type="http://schemas.openxmlformats.org/officeDocument/2006/relationships/hyperlink" Target="https://www.nyyti.fi/wp/wp-content/uploads/2016/08/Ole-oman-elamasi-tahti.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www.nyyti.fi/" TargetMode="External"/><Relationship Id="rId5" Type="http://schemas.openxmlformats.org/officeDocument/2006/relationships/hyperlink" Target="https://www.sekasin247.fi/" TargetMode="External"/><Relationship Id="rId4" Type="http://schemas.openxmlformats.org/officeDocument/2006/relationships/hyperlink" Target="https://www.mieli.fi/"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paihdelinkki.fi/" TargetMode="External"/><Relationship Id="rId7" Type="http://schemas.openxmlformats.org/officeDocument/2006/relationships/hyperlink" Target="https://www.kannabis.eu/" TargetMode="External"/><Relationship Id="rId2" Type="http://schemas.openxmlformats.org/officeDocument/2006/relationships/hyperlink" Target="http://www.ehyt.fi/paihdeneuvonta" TargetMode="External"/><Relationship Id="rId1" Type="http://schemas.openxmlformats.org/officeDocument/2006/relationships/slideLayout" Target="../slideLayouts/slideLayout2.xml"/><Relationship Id="rId6" Type="http://schemas.openxmlformats.org/officeDocument/2006/relationships/hyperlink" Target="https://www.digipelirajaton.fi/" TargetMode="External"/><Relationship Id="rId5" Type="http://schemas.openxmlformats.org/officeDocument/2006/relationships/hyperlink" Target="https://www.peluuri.fi/" TargetMode="External"/><Relationship Id="rId4" Type="http://schemas.openxmlformats.org/officeDocument/2006/relationships/hyperlink" Target="https://www.ehyt.fi/taitolaji"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6.png"/><Relationship Id="rId7" Type="http://schemas.openxmlformats.org/officeDocument/2006/relationships/image" Target="../media/image19.jpe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10" Type="http://schemas.openxmlformats.org/officeDocument/2006/relationships/image" Target="../media/image22.jpeg"/><Relationship Id="rId4" Type="http://schemas.openxmlformats.org/officeDocument/2006/relationships/hyperlink" Target="http://creativecommons.org/licenses/by/4.0/" TargetMode="External"/><Relationship Id="rId9" Type="http://schemas.openxmlformats.org/officeDocument/2006/relationships/image" Target="../media/image2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0.png"/><Relationship Id="rId7" Type="http://schemas.openxmlformats.org/officeDocument/2006/relationships/diagramQuickStyle" Target="../diagrams/quickStyle3.xml"/><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11.svg"/><Relationship Id="rId9" Type="http://schemas.microsoft.com/office/2007/relationships/diagramDrawing" Target="../diagrams/drawin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9" descr="Kupla-hankkeen logo">
            <a:extLst>
              <a:ext uri="{FF2B5EF4-FFF2-40B4-BE49-F238E27FC236}">
                <a16:creationId xmlns:a16="http://schemas.microsoft.com/office/drawing/2014/main" id="{BD35000B-2E7A-4971-A6A9-21396F8F1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0130" y="564818"/>
            <a:ext cx="838717" cy="838717"/>
          </a:xfrm>
          <a:prstGeom prst="rect">
            <a:avLst/>
          </a:prstGeom>
        </p:spPr>
      </p:pic>
      <p:sp>
        <p:nvSpPr>
          <p:cNvPr id="4" name="Otsikko 1">
            <a:extLst>
              <a:ext uri="{FF2B5EF4-FFF2-40B4-BE49-F238E27FC236}">
                <a16:creationId xmlns:a16="http://schemas.microsoft.com/office/drawing/2014/main" id="{09E37AE4-7B7E-472B-A16F-3FCE238BCC89}"/>
              </a:ext>
            </a:extLst>
          </p:cNvPr>
          <p:cNvSpPr txBox="1">
            <a:spLocks/>
          </p:cNvSpPr>
          <p:nvPr/>
        </p:nvSpPr>
        <p:spPr>
          <a:xfrm>
            <a:off x="8417954" y="840583"/>
            <a:ext cx="3821595" cy="41940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5000" b="1" kern="1200">
                <a:solidFill>
                  <a:schemeClr val="accent2"/>
                </a:solidFill>
                <a:latin typeface="+mn-lt"/>
                <a:ea typeface="+mj-ea"/>
                <a:cs typeface="+mj-cs"/>
              </a:defRPr>
            </a:lvl1pPr>
          </a:lstStyle>
          <a:p>
            <a:pPr algn="l"/>
            <a:r>
              <a:rPr lang="fi-FI" sz="2800" dirty="0">
                <a:solidFill>
                  <a:schemeClr val="bg1"/>
                </a:solidFill>
              </a:rPr>
              <a:t>TUUTORIKOULUTUS</a:t>
            </a:r>
          </a:p>
        </p:txBody>
      </p:sp>
      <p:sp>
        <p:nvSpPr>
          <p:cNvPr id="2" name="Title 1">
            <a:extLst>
              <a:ext uri="{FF2B5EF4-FFF2-40B4-BE49-F238E27FC236}">
                <a16:creationId xmlns:a16="http://schemas.microsoft.com/office/drawing/2014/main" id="{5F93761A-0ACA-443D-A1D3-203B89D2770B}"/>
              </a:ext>
            </a:extLst>
          </p:cNvPr>
          <p:cNvSpPr>
            <a:spLocks noGrp="1"/>
          </p:cNvSpPr>
          <p:nvPr>
            <p:ph type="ctrTitle"/>
          </p:nvPr>
        </p:nvSpPr>
        <p:spPr/>
        <p:txBody>
          <a:bodyPr/>
          <a:lstStyle/>
          <a:p>
            <a:r>
              <a:rPr lang="fi-FI" dirty="0"/>
              <a:t>Päihteiden rooli opiskelu-yhteisössä</a:t>
            </a:r>
          </a:p>
        </p:txBody>
      </p:sp>
    </p:spTree>
    <p:extLst>
      <p:ext uri="{BB962C8B-B14F-4D97-AF65-F5344CB8AC3E}">
        <p14:creationId xmlns:p14="http://schemas.microsoft.com/office/powerpoint/2010/main" val="2971615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Pohtiva opiskelija">
            <a:extLst>
              <a:ext uri="{FF2B5EF4-FFF2-40B4-BE49-F238E27FC236}">
                <a16:creationId xmlns:a16="http://schemas.microsoft.com/office/drawing/2014/main" id="{49086E18-B615-42AF-AC2A-560EF955D5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52302" y="251679"/>
            <a:ext cx="2160710" cy="4670788"/>
          </a:xfrm>
          <a:prstGeom prst="rect">
            <a:avLst/>
          </a:prstGeom>
        </p:spPr>
      </p:pic>
      <p:sp>
        <p:nvSpPr>
          <p:cNvPr id="2" name="Otsikko 1">
            <a:extLst>
              <a:ext uri="{FF2B5EF4-FFF2-40B4-BE49-F238E27FC236}">
                <a16:creationId xmlns:a16="http://schemas.microsoft.com/office/drawing/2014/main" id="{BB4C488D-206E-4468-9031-23F72D6FDEC9}"/>
              </a:ext>
            </a:extLst>
          </p:cNvPr>
          <p:cNvSpPr>
            <a:spLocks noGrp="1"/>
          </p:cNvSpPr>
          <p:nvPr>
            <p:ph type="title"/>
          </p:nvPr>
        </p:nvSpPr>
        <p:spPr>
          <a:xfrm>
            <a:off x="432732" y="251679"/>
            <a:ext cx="11710220" cy="1961535"/>
          </a:xfrm>
        </p:spPr>
        <p:txBody>
          <a:bodyPr>
            <a:normAutofit/>
          </a:bodyPr>
          <a:lstStyle/>
          <a:p>
            <a:r>
              <a:rPr lang="fi-FI" sz="4800" dirty="0">
                <a:solidFill>
                  <a:schemeClr val="accent1"/>
                </a:solidFill>
              </a:rPr>
              <a:t>Tehtävä</a:t>
            </a:r>
          </a:p>
        </p:txBody>
      </p:sp>
      <p:graphicFrame>
        <p:nvGraphicFramePr>
          <p:cNvPr id="5" name="Sisällön paikkamerkki 3">
            <a:extLst>
              <a:ext uri="{FF2B5EF4-FFF2-40B4-BE49-F238E27FC236}">
                <a16:creationId xmlns:a16="http://schemas.microsoft.com/office/drawing/2014/main" id="{A2DD516A-E53E-4881-A287-7AF42CEF39E0}"/>
              </a:ext>
            </a:extLst>
          </p:cNvPr>
          <p:cNvGraphicFramePr>
            <a:graphicFrameLocks noGrp="1"/>
          </p:cNvGraphicFramePr>
          <p:nvPr>
            <p:ph sz="half" idx="2"/>
            <p:extLst>
              <p:ext uri="{D42A27DB-BD31-4B8C-83A1-F6EECF244321}">
                <p14:modId xmlns:p14="http://schemas.microsoft.com/office/powerpoint/2010/main" val="662262241"/>
              </p:ext>
            </p:extLst>
          </p:nvPr>
        </p:nvGraphicFramePr>
        <p:xfrm>
          <a:off x="1333944" y="1741468"/>
          <a:ext cx="9907797" cy="39835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03921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ruutu 5">
            <a:extLst>
              <a:ext uri="{FF2B5EF4-FFF2-40B4-BE49-F238E27FC236}">
                <a16:creationId xmlns:a16="http://schemas.microsoft.com/office/drawing/2014/main" id="{BE4207C0-85AD-4000-814C-3DA330D8417A}"/>
              </a:ext>
            </a:extLst>
          </p:cNvPr>
          <p:cNvSpPr txBox="1"/>
          <p:nvPr/>
        </p:nvSpPr>
        <p:spPr>
          <a:xfrm>
            <a:off x="501805" y="390293"/>
            <a:ext cx="2520175" cy="379141"/>
          </a:xfrm>
          <a:prstGeom prst="rect">
            <a:avLst/>
          </a:prstGeom>
          <a:noFill/>
        </p:spPr>
        <p:txBody>
          <a:bodyPr wrap="square" rtlCol="0">
            <a:spAutoFit/>
          </a:bodyPr>
          <a:lstStyle/>
          <a:p>
            <a:r>
              <a:rPr lang="fi-FI" dirty="0">
                <a:solidFill>
                  <a:schemeClr val="accent1"/>
                </a:solidFill>
              </a:rPr>
              <a:t>Tehtävä</a:t>
            </a:r>
          </a:p>
        </p:txBody>
      </p:sp>
      <p:sp>
        <p:nvSpPr>
          <p:cNvPr id="3" name="Otsikko 2">
            <a:extLst>
              <a:ext uri="{FF2B5EF4-FFF2-40B4-BE49-F238E27FC236}">
                <a16:creationId xmlns:a16="http://schemas.microsoft.com/office/drawing/2014/main" id="{4C1B5A7B-CCBE-4AA7-93ED-9922B3706E1C}"/>
              </a:ext>
            </a:extLst>
          </p:cNvPr>
          <p:cNvSpPr>
            <a:spLocks noGrp="1"/>
          </p:cNvSpPr>
          <p:nvPr>
            <p:ph type="title"/>
          </p:nvPr>
        </p:nvSpPr>
        <p:spPr/>
        <p:txBody>
          <a:bodyPr/>
          <a:lstStyle/>
          <a:p>
            <a:r>
              <a:rPr lang="fi-FI" dirty="0"/>
              <a:t>Keskustelkaa pareittain</a:t>
            </a:r>
          </a:p>
        </p:txBody>
      </p:sp>
      <p:sp>
        <p:nvSpPr>
          <p:cNvPr id="4" name="Sisällön paikkamerkki 3">
            <a:extLst>
              <a:ext uri="{FF2B5EF4-FFF2-40B4-BE49-F238E27FC236}">
                <a16:creationId xmlns:a16="http://schemas.microsoft.com/office/drawing/2014/main" id="{1D72F01C-9492-4F65-9FA1-80D64B22AB51}"/>
              </a:ext>
            </a:extLst>
          </p:cNvPr>
          <p:cNvSpPr>
            <a:spLocks noGrp="1"/>
          </p:cNvSpPr>
          <p:nvPr>
            <p:ph idx="1"/>
          </p:nvPr>
        </p:nvSpPr>
        <p:spPr/>
        <p:txBody>
          <a:bodyPr/>
          <a:lstStyle/>
          <a:p>
            <a:r>
              <a:rPr lang="fi-FI" dirty="0"/>
              <a:t>Vaikuttaako opiskelu päihtyneenä tai krapulassa opiskelukykyyn?​ </a:t>
            </a:r>
          </a:p>
          <a:p>
            <a:r>
              <a:rPr lang="fi-FI" dirty="0"/>
              <a:t>Onko </a:t>
            </a:r>
            <a:r>
              <a:rPr lang="fi-FI" dirty="0" err="1"/>
              <a:t>tuutorointi</a:t>
            </a:r>
            <a:r>
              <a:rPr lang="fi-FI" dirty="0"/>
              <a:t> päihtyneenä tai krapulassa ok?​ </a:t>
            </a:r>
            <a:br>
              <a:rPr lang="fi-FI" dirty="0"/>
            </a:br>
            <a:r>
              <a:rPr lang="fi-FI" dirty="0"/>
              <a:t>Miksi on tai miksi ei?</a:t>
            </a:r>
            <a:r>
              <a:rPr lang="fi-FI" dirty="0">
                <a:highlight>
                  <a:srgbClr val="FF0000"/>
                </a:highlight>
              </a:rPr>
              <a:t>​</a:t>
            </a:r>
          </a:p>
          <a:p>
            <a:r>
              <a:rPr lang="fi-FI" dirty="0"/>
              <a:t>Mitä huonoja vaikutuksia opiskeluaikaisesta </a:t>
            </a:r>
            <a:br>
              <a:rPr lang="fi-FI" dirty="0"/>
            </a:br>
            <a:r>
              <a:rPr lang="fi-FI" dirty="0"/>
              <a:t>päihteiden käytöstä voi olla fuksiryhmässä?</a:t>
            </a:r>
          </a:p>
          <a:p>
            <a:pPr marL="0" indent="0">
              <a:buNone/>
            </a:pPr>
            <a:endParaRPr lang="fi-FI" dirty="0"/>
          </a:p>
        </p:txBody>
      </p:sp>
      <p:pic>
        <p:nvPicPr>
          <p:cNvPr id="5" name="Picture 7" descr="Kolme hahmoa ryhmässä">
            <a:extLst>
              <a:ext uri="{FF2B5EF4-FFF2-40B4-BE49-F238E27FC236}">
                <a16:creationId xmlns:a16="http://schemas.microsoft.com/office/drawing/2014/main" id="{1DBEEC55-394D-4B44-8FCB-5B45AC5A9940}"/>
              </a:ext>
            </a:extLst>
          </p:cNvPr>
          <p:cNvPicPr>
            <a:picLocks noChangeAspect="1"/>
          </p:cNvPicPr>
          <p:nvPr/>
        </p:nvPicPr>
        <p:blipFill rotWithShape="1">
          <a:blip r:embed="rId3">
            <a:extLst>
              <a:ext uri="{28A0092B-C50C-407E-A947-70E740481C1C}">
                <a14:useLocalDpi xmlns:a14="http://schemas.microsoft.com/office/drawing/2010/main" val="0"/>
              </a:ext>
            </a:extLst>
          </a:blip>
          <a:srcRect r="49833"/>
          <a:stretch/>
        </p:blipFill>
        <p:spPr>
          <a:xfrm>
            <a:off x="7809792" y="3103849"/>
            <a:ext cx="4017624" cy="3450778"/>
          </a:xfrm>
          <a:prstGeom prst="rect">
            <a:avLst/>
          </a:prstGeom>
        </p:spPr>
      </p:pic>
    </p:spTree>
    <p:extLst>
      <p:ext uri="{BB962C8B-B14F-4D97-AF65-F5344CB8AC3E}">
        <p14:creationId xmlns:p14="http://schemas.microsoft.com/office/powerpoint/2010/main" val="3942053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ruutu 5">
            <a:extLst>
              <a:ext uri="{FF2B5EF4-FFF2-40B4-BE49-F238E27FC236}">
                <a16:creationId xmlns:a16="http://schemas.microsoft.com/office/drawing/2014/main" id="{83E1EC73-88FC-45C1-B81D-6760DC4E6EB9}"/>
              </a:ext>
            </a:extLst>
          </p:cNvPr>
          <p:cNvSpPr txBox="1"/>
          <p:nvPr/>
        </p:nvSpPr>
        <p:spPr>
          <a:xfrm>
            <a:off x="501805" y="390293"/>
            <a:ext cx="2520175" cy="379141"/>
          </a:xfrm>
          <a:prstGeom prst="rect">
            <a:avLst/>
          </a:prstGeom>
          <a:noFill/>
        </p:spPr>
        <p:txBody>
          <a:bodyPr wrap="square" rtlCol="0">
            <a:spAutoFit/>
          </a:bodyPr>
          <a:lstStyle/>
          <a:p>
            <a:r>
              <a:rPr lang="fi-FI" dirty="0">
                <a:solidFill>
                  <a:schemeClr val="accent1"/>
                </a:solidFill>
              </a:rPr>
              <a:t>Tehtävä</a:t>
            </a:r>
          </a:p>
        </p:txBody>
      </p:sp>
      <p:sp>
        <p:nvSpPr>
          <p:cNvPr id="3" name="Otsikko 2">
            <a:extLst>
              <a:ext uri="{FF2B5EF4-FFF2-40B4-BE49-F238E27FC236}">
                <a16:creationId xmlns:a16="http://schemas.microsoft.com/office/drawing/2014/main" id="{4C1B5A7B-CCBE-4AA7-93ED-9922B3706E1C}"/>
              </a:ext>
            </a:extLst>
          </p:cNvPr>
          <p:cNvSpPr>
            <a:spLocks noGrp="1"/>
          </p:cNvSpPr>
          <p:nvPr>
            <p:ph type="title"/>
          </p:nvPr>
        </p:nvSpPr>
        <p:spPr/>
        <p:txBody>
          <a:bodyPr/>
          <a:lstStyle/>
          <a:p>
            <a:r>
              <a:rPr lang="fi-FI" dirty="0"/>
              <a:t>Keskustele fuksiparin kanssa</a:t>
            </a:r>
          </a:p>
        </p:txBody>
      </p:sp>
      <p:sp>
        <p:nvSpPr>
          <p:cNvPr id="4" name="Sisällön paikkamerkki 3">
            <a:extLst>
              <a:ext uri="{FF2B5EF4-FFF2-40B4-BE49-F238E27FC236}">
                <a16:creationId xmlns:a16="http://schemas.microsoft.com/office/drawing/2014/main" id="{1D72F01C-9492-4F65-9FA1-80D64B22AB51}"/>
              </a:ext>
            </a:extLst>
          </p:cNvPr>
          <p:cNvSpPr>
            <a:spLocks noGrp="1"/>
          </p:cNvSpPr>
          <p:nvPr>
            <p:ph idx="1"/>
          </p:nvPr>
        </p:nvSpPr>
        <p:spPr/>
        <p:txBody>
          <a:bodyPr/>
          <a:lstStyle/>
          <a:p>
            <a:r>
              <a:rPr lang="fi-FI" dirty="0"/>
              <a:t>Onko opiskelu päihtyneenä tai krapulassa ok?​ </a:t>
            </a:r>
            <a:br>
              <a:rPr lang="fi-FI" dirty="0"/>
            </a:br>
            <a:r>
              <a:rPr lang="fi-FI" dirty="0"/>
              <a:t>Miksi on tai miksi ei?</a:t>
            </a:r>
          </a:p>
          <a:p>
            <a:r>
              <a:rPr lang="fi-FI" dirty="0"/>
              <a:t>Mitä hyviä vaikutuksia päihteillä tavoitellaan?​</a:t>
            </a:r>
          </a:p>
          <a:p>
            <a:r>
              <a:rPr lang="fi-FI" dirty="0"/>
              <a:t>Mitä huonoja vaikutuksia opiskeluaikaisesta </a:t>
            </a:r>
            <a:br>
              <a:rPr lang="fi-FI" dirty="0"/>
            </a:br>
            <a:r>
              <a:rPr lang="fi-FI" dirty="0"/>
              <a:t>päihteiden käytöstä voi olla fuksiryhmässä?</a:t>
            </a:r>
          </a:p>
        </p:txBody>
      </p:sp>
      <p:pic>
        <p:nvPicPr>
          <p:cNvPr id="5" name="Picture 7" descr="Kolme hahmoa ryhmässä">
            <a:extLst>
              <a:ext uri="{FF2B5EF4-FFF2-40B4-BE49-F238E27FC236}">
                <a16:creationId xmlns:a16="http://schemas.microsoft.com/office/drawing/2014/main" id="{1DBEEC55-394D-4B44-8FCB-5B45AC5A9940}"/>
              </a:ext>
            </a:extLst>
          </p:cNvPr>
          <p:cNvPicPr>
            <a:picLocks noChangeAspect="1"/>
          </p:cNvPicPr>
          <p:nvPr/>
        </p:nvPicPr>
        <p:blipFill rotWithShape="1">
          <a:blip r:embed="rId3">
            <a:extLst>
              <a:ext uri="{28A0092B-C50C-407E-A947-70E740481C1C}">
                <a14:useLocalDpi xmlns:a14="http://schemas.microsoft.com/office/drawing/2010/main" val="0"/>
              </a:ext>
            </a:extLst>
          </a:blip>
          <a:srcRect r="49833"/>
          <a:stretch/>
        </p:blipFill>
        <p:spPr>
          <a:xfrm>
            <a:off x="7809792" y="3103849"/>
            <a:ext cx="4017624" cy="3450778"/>
          </a:xfrm>
          <a:prstGeom prst="rect">
            <a:avLst/>
          </a:prstGeom>
        </p:spPr>
      </p:pic>
    </p:spTree>
    <p:extLst>
      <p:ext uri="{BB962C8B-B14F-4D97-AF65-F5344CB8AC3E}">
        <p14:creationId xmlns:p14="http://schemas.microsoft.com/office/powerpoint/2010/main" val="220502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AEEBF5-645A-4448-9CE4-329EFDCE0A58}"/>
              </a:ext>
            </a:extLst>
          </p:cNvPr>
          <p:cNvSpPr>
            <a:spLocks noGrp="1"/>
          </p:cNvSpPr>
          <p:nvPr>
            <p:ph type="title"/>
          </p:nvPr>
        </p:nvSpPr>
        <p:spPr/>
        <p:txBody>
          <a:bodyPr/>
          <a:lstStyle/>
          <a:p>
            <a:r>
              <a:rPr lang="fi-FI" dirty="0">
                <a:solidFill>
                  <a:schemeClr val="tx2"/>
                </a:solidFill>
                <a:latin typeface="+mn-lt"/>
                <a:cs typeface="Calibri Light"/>
              </a:rPr>
              <a:t>Päihteitä käytetään tunteiden säätelyyn</a:t>
            </a:r>
            <a:endParaRPr lang="fi-FI" dirty="0">
              <a:solidFill>
                <a:schemeClr val="tx2"/>
              </a:solidFill>
              <a:latin typeface="+mn-lt"/>
            </a:endParaRPr>
          </a:p>
        </p:txBody>
      </p:sp>
      <p:sp>
        <p:nvSpPr>
          <p:cNvPr id="3" name="Sisällön paikkamerkki 2">
            <a:extLst>
              <a:ext uri="{FF2B5EF4-FFF2-40B4-BE49-F238E27FC236}">
                <a16:creationId xmlns:a16="http://schemas.microsoft.com/office/drawing/2014/main" id="{26496496-246A-4592-966B-6C61198C0155}"/>
              </a:ext>
            </a:extLst>
          </p:cNvPr>
          <p:cNvSpPr>
            <a:spLocks noGrp="1"/>
          </p:cNvSpPr>
          <p:nvPr>
            <p:ph idx="1"/>
          </p:nvPr>
        </p:nvSpPr>
        <p:spPr>
          <a:xfrm>
            <a:off x="838200" y="1812175"/>
            <a:ext cx="10515600" cy="4364788"/>
          </a:xfrm>
        </p:spPr>
        <p:txBody>
          <a:bodyPr>
            <a:normAutofit lnSpcReduction="10000"/>
          </a:bodyPr>
          <a:lstStyle/>
          <a:p>
            <a:pPr marL="0" indent="0" fontAlgn="base">
              <a:buNone/>
            </a:pPr>
            <a:r>
              <a:rPr lang="fi-FI" b="1">
                <a:cs typeface="Calibri Light"/>
              </a:rPr>
              <a:t>Positiivisten tunteiden vahvistamiseen</a:t>
            </a:r>
            <a:endParaRPr lang="en-US">
              <a:cs typeface="Calibri Light"/>
            </a:endParaRPr>
          </a:p>
          <a:p>
            <a:pPr fontAlgn="base">
              <a:buFont typeface="Wingdings,Sans-Serif" panose="020B0604020202020204" pitchFamily="34" charset="0"/>
              <a:buChar char="à"/>
            </a:pPr>
            <a:r>
              <a:rPr lang="en-US">
                <a:cs typeface="Calibri Light"/>
              </a:rPr>
              <a:t> “</a:t>
            </a:r>
            <a:r>
              <a:rPr lang="en-US" err="1">
                <a:cs typeface="Calibri Light"/>
              </a:rPr>
              <a:t>Humalassa</a:t>
            </a:r>
            <a:r>
              <a:rPr lang="en-US">
                <a:cs typeface="Calibri Light"/>
              </a:rPr>
              <a:t> on </a:t>
            </a:r>
            <a:r>
              <a:rPr lang="en-US" err="1">
                <a:cs typeface="Calibri Light"/>
              </a:rPr>
              <a:t>hauskaa</a:t>
            </a:r>
            <a:r>
              <a:rPr lang="en-US">
                <a:cs typeface="Calibri Light"/>
              </a:rPr>
              <a:t>” </a:t>
            </a:r>
            <a:endParaRPr lang="fi-FI">
              <a:cs typeface="Calibri Light"/>
            </a:endParaRPr>
          </a:p>
          <a:p>
            <a:pPr fontAlgn="base">
              <a:buFont typeface="Wingdings,Sans-Serif" panose="020B0604020202020204" pitchFamily="34" charset="0"/>
              <a:buChar char="à"/>
            </a:pPr>
            <a:r>
              <a:rPr lang="fi-FI">
                <a:cs typeface="Calibri Light"/>
              </a:rPr>
              <a:t> Vahva yhteenkuuluvuuden kokemus, palkitsevaa yhdessäoloa</a:t>
            </a:r>
            <a:endParaRPr lang="en-US">
              <a:cs typeface="Calibri Light"/>
            </a:endParaRPr>
          </a:p>
          <a:p>
            <a:pPr fontAlgn="base"/>
            <a:endParaRPr lang="fi-FI">
              <a:cs typeface="Calibri Light"/>
            </a:endParaRPr>
          </a:p>
          <a:p>
            <a:pPr marL="0" indent="0" fontAlgn="base">
              <a:buNone/>
            </a:pPr>
            <a:r>
              <a:rPr lang="fi-FI" b="1">
                <a:cs typeface="Calibri Light"/>
              </a:rPr>
              <a:t>Negatiivisten tunteiden hallintaan </a:t>
            </a:r>
            <a:endParaRPr lang="en-US">
              <a:cs typeface="Calibri Light"/>
            </a:endParaRPr>
          </a:p>
          <a:p>
            <a:pPr fontAlgn="base">
              <a:buFont typeface="Wingdings,Sans-Serif" panose="020B0604020202020204" pitchFamily="34" charset="0"/>
              <a:buChar char="à"/>
            </a:pPr>
            <a:r>
              <a:rPr lang="fi-FI" b="1">
                <a:cs typeface="Calibri Light"/>
              </a:rPr>
              <a:t> </a:t>
            </a:r>
            <a:r>
              <a:rPr lang="fi-FI">
                <a:cs typeface="Calibri Light"/>
              </a:rPr>
              <a:t>Stressi, sosiaalisiin tilanteisiin liittyvä jännitys, alakuloisuus, ahdistus, yksinäisyys, ulkopuolisuuden kokemus, tylsyys</a:t>
            </a:r>
          </a:p>
          <a:p>
            <a:pPr marL="0" indent="0" fontAlgn="base">
              <a:buNone/>
            </a:pPr>
            <a:endParaRPr lang="en-US">
              <a:cs typeface="Calibri Light"/>
            </a:endParaRPr>
          </a:p>
          <a:p>
            <a:pPr lvl="0" fontAlgn="base">
              <a:buClr>
                <a:srgbClr val="7ECAD5"/>
              </a:buClr>
              <a:buFont typeface="Wingdings,Sans-Serif" panose="020B0604020202020204" pitchFamily="34" charset="0"/>
              <a:buChar char="à"/>
            </a:pPr>
            <a:r>
              <a:rPr lang="fi-FI">
                <a:solidFill>
                  <a:prstClr val="black"/>
                </a:solidFill>
                <a:cs typeface="Calibri Light"/>
              </a:rPr>
              <a:t> Päihteiden käytön yhteys mielen hyvinvointiin</a:t>
            </a:r>
            <a:endParaRPr lang="en-US">
              <a:solidFill>
                <a:prstClr val="black"/>
              </a:solidFill>
              <a:cs typeface="Calibri Light"/>
            </a:endParaRPr>
          </a:p>
          <a:p>
            <a:pPr marL="0" indent="0" fontAlgn="base">
              <a:buNone/>
            </a:pPr>
            <a:endParaRPr lang="fi-FI">
              <a:cs typeface="Calibri Light"/>
            </a:endParaRPr>
          </a:p>
        </p:txBody>
      </p:sp>
      <p:sp>
        <p:nvSpPr>
          <p:cNvPr id="4" name="Tekstiruutu 3">
            <a:extLst>
              <a:ext uri="{FF2B5EF4-FFF2-40B4-BE49-F238E27FC236}">
                <a16:creationId xmlns:a16="http://schemas.microsoft.com/office/drawing/2014/main" id="{09FC7A29-0219-45DC-982F-45BFAD0AA63A}"/>
              </a:ext>
            </a:extLst>
          </p:cNvPr>
          <p:cNvSpPr txBox="1"/>
          <p:nvPr/>
        </p:nvSpPr>
        <p:spPr>
          <a:xfrm>
            <a:off x="8581292" y="6013938"/>
            <a:ext cx="2637693" cy="369332"/>
          </a:xfrm>
          <a:prstGeom prst="rect">
            <a:avLst/>
          </a:prstGeom>
          <a:noFill/>
        </p:spPr>
        <p:txBody>
          <a:bodyPr wrap="square" rtlCol="0">
            <a:spAutoFit/>
          </a:bodyPr>
          <a:lstStyle/>
          <a:p>
            <a:r>
              <a:rPr lang="fi-FI"/>
              <a:t>Lähde: </a:t>
            </a:r>
            <a:r>
              <a:rPr lang="fi-FI" err="1"/>
              <a:t>TkT</a:t>
            </a:r>
            <a:r>
              <a:rPr lang="fi-FI"/>
              <a:t> Antti Maunu </a:t>
            </a:r>
          </a:p>
        </p:txBody>
      </p:sp>
    </p:spTree>
    <p:extLst>
      <p:ext uri="{BB962C8B-B14F-4D97-AF65-F5344CB8AC3E}">
        <p14:creationId xmlns:p14="http://schemas.microsoft.com/office/powerpoint/2010/main" val="2444955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F5D1C87-6C59-434F-A2C4-61B1FDA2D9A0}"/>
              </a:ext>
            </a:extLst>
          </p:cNvPr>
          <p:cNvSpPr>
            <a:spLocks noGrp="1"/>
          </p:cNvSpPr>
          <p:nvPr>
            <p:ph type="title"/>
          </p:nvPr>
        </p:nvSpPr>
        <p:spPr/>
        <p:txBody>
          <a:bodyPr>
            <a:normAutofit fontScale="90000"/>
          </a:bodyPr>
          <a:lstStyle/>
          <a:p>
            <a:r>
              <a:rPr lang="fi-FI" dirty="0">
                <a:solidFill>
                  <a:schemeClr val="tx2"/>
                </a:solidFill>
                <a:latin typeface="+mn-lt"/>
                <a:cs typeface="Calibri Light"/>
              </a:rPr>
              <a:t>Miten opiskelija voi ehkäistä päihdehaittoja omassa yhteisössään?</a:t>
            </a:r>
            <a:endParaRPr lang="fi-FI" dirty="0">
              <a:solidFill>
                <a:schemeClr val="tx2"/>
              </a:solidFill>
              <a:latin typeface="+mn-lt"/>
            </a:endParaRPr>
          </a:p>
        </p:txBody>
      </p:sp>
      <p:sp>
        <p:nvSpPr>
          <p:cNvPr id="3" name="Sisällön paikkamerkki 2">
            <a:extLst>
              <a:ext uri="{FF2B5EF4-FFF2-40B4-BE49-F238E27FC236}">
                <a16:creationId xmlns:a16="http://schemas.microsoft.com/office/drawing/2014/main" id="{CA3B166E-A376-4B95-B9DD-5DB1ED2AF059}"/>
              </a:ext>
            </a:extLst>
          </p:cNvPr>
          <p:cNvSpPr>
            <a:spLocks noGrp="1"/>
          </p:cNvSpPr>
          <p:nvPr>
            <p:ph idx="1"/>
          </p:nvPr>
        </p:nvSpPr>
        <p:spPr/>
        <p:txBody>
          <a:bodyPr>
            <a:normAutofit/>
          </a:bodyPr>
          <a:lstStyle/>
          <a:p>
            <a:pPr marL="457200" indent="-457200">
              <a:buFont typeface="Arial" panose="020B0604020202020204" pitchFamily="34" charset="0"/>
              <a:buChar char="•"/>
            </a:pPr>
            <a:r>
              <a:rPr lang="fi-FI" dirty="0"/>
              <a:t>Tutustuu omaan opiskelukykyyn ja edistää sitä.</a:t>
            </a:r>
          </a:p>
          <a:p>
            <a:pPr marL="457200" indent="-457200">
              <a:buFont typeface="Arial" panose="020B0604020202020204" pitchFamily="34" charset="0"/>
              <a:buChar char="•"/>
            </a:pPr>
            <a:r>
              <a:rPr lang="fi-FI" dirty="0"/>
              <a:t>Hakee tarvittaessa ohjausta vertaistuutorilta, opettajilta, korkeakoulun muista ohjauspalveluista ja opiskeluterveydenhuollosta/</a:t>
            </a:r>
            <a:r>
              <a:rPr lang="fi-FI" dirty="0" err="1"/>
              <a:t>YTHS:ltä</a:t>
            </a:r>
            <a:r>
              <a:rPr lang="fi-FI" dirty="0"/>
              <a:t>.</a:t>
            </a:r>
          </a:p>
          <a:p>
            <a:pPr marL="457200" indent="-457200">
              <a:buFont typeface="Arial" panose="020B0604020202020204" pitchFamily="34" charset="0"/>
              <a:buChar char="•"/>
            </a:pPr>
            <a:r>
              <a:rPr lang="fi-FI" dirty="0"/>
              <a:t>Ei käytä päihteitä niin, että aiheuttaa haittoja itselle tai muille. </a:t>
            </a:r>
          </a:p>
          <a:p>
            <a:pPr marL="457200" indent="-457200">
              <a:buFont typeface="Arial" panose="020B0604020202020204" pitchFamily="34" charset="0"/>
              <a:buChar char="•"/>
            </a:pPr>
            <a:r>
              <a:rPr lang="fi-FI" dirty="0"/>
              <a:t>Osallistuu korkeakouluyhteisön toimintaan.</a:t>
            </a:r>
          </a:p>
          <a:p>
            <a:pPr marL="457200" indent="-457200">
              <a:buFont typeface="Arial" panose="020B0604020202020204" pitchFamily="34" charset="0"/>
              <a:buChar char="•"/>
            </a:pPr>
            <a:r>
              <a:rPr lang="fi-FI" dirty="0"/>
              <a:t>Ylläpitää kulttuuria, jossa saadaan ja annetaan sosiaalista tukea, eikä jätetä toisia yhteisön ulkopuolelle.</a:t>
            </a:r>
          </a:p>
          <a:p>
            <a:pPr marL="457200" indent="-457200">
              <a:buFont typeface="Arial" panose="020B0604020202020204" pitchFamily="34" charset="0"/>
              <a:buChar char="•"/>
            </a:pPr>
            <a:r>
              <a:rPr lang="fi-FI" dirty="0"/>
              <a:t>Ottaa puheeksi itseensä tai toiseen opiskelijaan liittyvän huolen.</a:t>
            </a:r>
          </a:p>
          <a:p>
            <a:pPr marL="457200" indent="-457200">
              <a:buFont typeface="Arial" panose="020B0604020202020204" pitchFamily="34" charset="0"/>
              <a:buChar char="•"/>
            </a:pPr>
            <a:r>
              <a:rPr lang="fi-FI" dirty="0"/>
              <a:t>Ei painosta muita päihteiden käyttöön.</a:t>
            </a:r>
          </a:p>
        </p:txBody>
      </p:sp>
    </p:spTree>
    <p:extLst>
      <p:ext uri="{BB962C8B-B14F-4D97-AF65-F5344CB8AC3E}">
        <p14:creationId xmlns:p14="http://schemas.microsoft.com/office/powerpoint/2010/main" val="412296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CF7CA95-3EF3-4279-9EB9-27966649D161}"/>
              </a:ext>
            </a:extLst>
          </p:cNvPr>
          <p:cNvSpPr>
            <a:spLocks noGrp="1"/>
          </p:cNvSpPr>
          <p:nvPr>
            <p:ph type="title"/>
          </p:nvPr>
        </p:nvSpPr>
        <p:spPr/>
        <p:txBody>
          <a:bodyPr/>
          <a:lstStyle/>
          <a:p>
            <a:r>
              <a:rPr lang="fi-FI" dirty="0">
                <a:solidFill>
                  <a:schemeClr val="tx2"/>
                </a:solidFill>
                <a:latin typeface="+mn-lt"/>
                <a:cs typeface="Calibri"/>
              </a:rPr>
              <a:t>Mitä sinä voit </a:t>
            </a:r>
            <a:r>
              <a:rPr lang="fi-FI" b="1" dirty="0">
                <a:solidFill>
                  <a:schemeClr val="tx2"/>
                </a:solidFill>
                <a:cs typeface="Calibri"/>
              </a:rPr>
              <a:t>tuutorina</a:t>
            </a:r>
            <a:r>
              <a:rPr lang="fi-FI" dirty="0">
                <a:solidFill>
                  <a:schemeClr val="tx2"/>
                </a:solidFill>
                <a:cs typeface="Calibri"/>
              </a:rPr>
              <a:t> </a:t>
            </a:r>
            <a:r>
              <a:rPr lang="fi-FI" dirty="0">
                <a:solidFill>
                  <a:schemeClr val="tx2"/>
                </a:solidFill>
                <a:latin typeface="+mn-lt"/>
                <a:cs typeface="Calibri"/>
              </a:rPr>
              <a:t>tehdä?</a:t>
            </a:r>
            <a:endParaRPr lang="fi-FI" dirty="0">
              <a:solidFill>
                <a:schemeClr val="tx2"/>
              </a:solidFill>
              <a:latin typeface="+mn-lt"/>
            </a:endParaRPr>
          </a:p>
        </p:txBody>
      </p:sp>
      <p:sp>
        <p:nvSpPr>
          <p:cNvPr id="3" name="Sisällön paikkamerkki 2">
            <a:extLst>
              <a:ext uri="{FF2B5EF4-FFF2-40B4-BE49-F238E27FC236}">
                <a16:creationId xmlns:a16="http://schemas.microsoft.com/office/drawing/2014/main" id="{7CE44ED1-0EBA-499D-845A-31BF39129008}"/>
              </a:ext>
            </a:extLst>
          </p:cNvPr>
          <p:cNvSpPr>
            <a:spLocks noGrp="1"/>
          </p:cNvSpPr>
          <p:nvPr>
            <p:ph idx="1"/>
          </p:nvPr>
        </p:nvSpPr>
        <p:spPr>
          <a:xfrm>
            <a:off x="838200" y="1690688"/>
            <a:ext cx="10547465" cy="4364788"/>
          </a:xfrm>
        </p:spPr>
        <p:txBody>
          <a:bodyPr>
            <a:normAutofit fontScale="92500" lnSpcReduction="10000"/>
          </a:bodyPr>
          <a:lstStyle/>
          <a:p>
            <a:pPr marL="457200" indent="-457200">
              <a:buFont typeface="Arial" panose="020B0604020202020204" pitchFamily="34" charset="0"/>
              <a:buChar char="•"/>
            </a:pPr>
            <a:r>
              <a:rPr lang="fi-FI" dirty="0"/>
              <a:t>Suunnittele, mitä olet tekemässä ja miksi. Mikä on toiminnan tavoite?</a:t>
            </a:r>
          </a:p>
          <a:p>
            <a:pPr marL="457200" indent="-457200">
              <a:buFont typeface="Arial" panose="020B0604020202020204" pitchFamily="34" charset="0"/>
              <a:buChar char="•"/>
            </a:pPr>
            <a:r>
              <a:rPr lang="fi-FI" dirty="0"/>
              <a:t>Kohtele fuksia vertaisena, älä käytä asemaasi väärin.</a:t>
            </a:r>
          </a:p>
          <a:p>
            <a:pPr marL="457200" indent="-457200">
              <a:buFont typeface="Arial" panose="020B0604020202020204" pitchFamily="34" charset="0"/>
              <a:buChar char="•"/>
            </a:pPr>
            <a:r>
              <a:rPr lang="fi-FI" dirty="0"/>
              <a:t>Järjestä tapahtumia/tapaamisia, joissa osallistujien (ei vain enemmistön) toiveet tulevat huomioiduiksi.</a:t>
            </a:r>
          </a:p>
          <a:p>
            <a:pPr marL="457200" indent="-457200">
              <a:buFont typeface="Arial" panose="020B0604020202020204" pitchFamily="34" charset="0"/>
              <a:buChar char="•"/>
            </a:pPr>
            <a:r>
              <a:rPr lang="fi-FI" dirty="0"/>
              <a:t>Tue ja innosta osallistumaan. Älä pakota, loukkaa tai ahdista.</a:t>
            </a:r>
          </a:p>
          <a:p>
            <a:pPr marL="457200" indent="-457200">
              <a:buFont typeface="Arial" panose="020B0604020202020204" pitchFamily="34" charset="0"/>
              <a:buChar char="•"/>
            </a:pPr>
            <a:r>
              <a:rPr lang="fi-FI" dirty="0"/>
              <a:t>Viesti kanavissa, jotka ovat kaikille osallistujille avoimia ja saavutettavissa.</a:t>
            </a:r>
          </a:p>
          <a:p>
            <a:pPr marL="457200" indent="-457200">
              <a:buFont typeface="Arial" panose="020B0604020202020204" pitchFamily="34" charset="0"/>
              <a:buChar char="•"/>
            </a:pPr>
            <a:r>
              <a:rPr lang="fi-FI" dirty="0"/>
              <a:t>Keskustelkaa yhdessä fuksiryhmän pelisäännöistä ja puhukaa myös päihteiden roolista niin opiskelun kuin ryhmätapaamistenkin osalta.</a:t>
            </a:r>
          </a:p>
          <a:p>
            <a:pPr marL="457200" indent="-457200">
              <a:buFont typeface="Arial" panose="020B0604020202020204" pitchFamily="34" charset="0"/>
              <a:buChar char="•"/>
            </a:pPr>
            <a:r>
              <a:rPr lang="fi-FI" dirty="0"/>
              <a:t>Ota puheeksi, kun huoli opiskelukaverista herää, ja kehota muita tekemään samoin. </a:t>
            </a:r>
          </a:p>
          <a:p>
            <a:endParaRPr lang="fi-FI" dirty="0"/>
          </a:p>
        </p:txBody>
      </p:sp>
    </p:spTree>
    <p:extLst>
      <p:ext uri="{BB962C8B-B14F-4D97-AF65-F5344CB8AC3E}">
        <p14:creationId xmlns:p14="http://schemas.microsoft.com/office/powerpoint/2010/main" val="4166984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38D5D5A-425F-4DC2-AA89-DCB41291B429}"/>
              </a:ext>
            </a:extLst>
          </p:cNvPr>
          <p:cNvSpPr>
            <a:spLocks noGrp="1"/>
          </p:cNvSpPr>
          <p:nvPr>
            <p:ph type="title"/>
          </p:nvPr>
        </p:nvSpPr>
        <p:spPr/>
        <p:txBody>
          <a:bodyPr/>
          <a:lstStyle/>
          <a:p>
            <a:r>
              <a:rPr lang="fi-FI" dirty="0">
                <a:latin typeface="+mn-lt"/>
              </a:rPr>
              <a:t>Pohdi etukäteen</a:t>
            </a:r>
          </a:p>
        </p:txBody>
      </p:sp>
      <p:sp>
        <p:nvSpPr>
          <p:cNvPr id="3" name="Sisällön paikkamerkki 2">
            <a:extLst>
              <a:ext uri="{FF2B5EF4-FFF2-40B4-BE49-F238E27FC236}">
                <a16:creationId xmlns:a16="http://schemas.microsoft.com/office/drawing/2014/main" id="{05CA11ED-346C-4F9F-99D5-DEF173E4B0DB}"/>
              </a:ext>
            </a:extLst>
          </p:cNvPr>
          <p:cNvSpPr>
            <a:spLocks noGrp="1"/>
          </p:cNvSpPr>
          <p:nvPr>
            <p:ph idx="1"/>
          </p:nvPr>
        </p:nvSpPr>
        <p:spPr/>
        <p:txBody>
          <a:bodyPr>
            <a:normAutofit fontScale="92500" lnSpcReduction="10000"/>
          </a:bodyPr>
          <a:lstStyle/>
          <a:p>
            <a:pPr marL="457200" indent="-457200">
              <a:buFont typeface="Arial" panose="020B0604020202020204" pitchFamily="34" charset="0"/>
              <a:buChar char="•"/>
            </a:pPr>
            <a:r>
              <a:rPr lang="fi-FI"/>
              <a:t>Onko osallistujalla mahdollisuus osallistua päihteettä ja ilman tarvetta sen selittelyyn?</a:t>
            </a:r>
          </a:p>
          <a:p>
            <a:pPr marL="457200" indent="-457200">
              <a:buFont typeface="Arial" panose="020B0604020202020204" pitchFamily="34" charset="0"/>
              <a:buChar char="•"/>
            </a:pPr>
            <a:r>
              <a:rPr lang="fi-FI"/>
              <a:t>Painostaako ryhmässä toiminen tai ajanvietto osallistujia päihteiden käyttöön?</a:t>
            </a:r>
          </a:p>
          <a:p>
            <a:pPr marL="457200" indent="-457200">
              <a:buFont typeface="Arial" panose="020B0604020202020204" pitchFamily="34" charset="0"/>
              <a:buChar char="•"/>
            </a:pPr>
            <a:r>
              <a:rPr lang="fi-FI"/>
              <a:t>Onko pääasiallinen tutustumis-/ryhmäytymiskeino yhteinen päihtyminen? </a:t>
            </a:r>
          </a:p>
          <a:p>
            <a:pPr marL="457200" indent="-457200">
              <a:buFont typeface="Arial" panose="020B0604020202020204" pitchFamily="34" charset="0"/>
              <a:buChar char="•"/>
            </a:pPr>
            <a:r>
              <a:rPr lang="fi-FI"/>
              <a:t>Huolestu sellaisesta päihteiden käytöstä, joka haittaa opiskelukykyä, </a:t>
            </a:r>
            <a:br>
              <a:rPr lang="fi-FI"/>
            </a:br>
            <a:r>
              <a:rPr lang="fi-FI"/>
              <a:t>älä siitä, jos joku ei käytä päihteitä.</a:t>
            </a:r>
            <a:br>
              <a:rPr lang="fi-FI"/>
            </a:br>
            <a:endParaRPr lang="fi-FI"/>
          </a:p>
          <a:p>
            <a:pPr marL="457200" indent="-457200">
              <a:buFont typeface="Arial" panose="020B0604020202020204" pitchFamily="34" charset="0"/>
              <a:buChar char="•"/>
            </a:pPr>
            <a:r>
              <a:rPr lang="fi-FI"/>
              <a:t>Ryhmän pelisäännöt</a:t>
            </a:r>
          </a:p>
          <a:p>
            <a:pPr lvl="0" fontAlgn="base">
              <a:buClr>
                <a:srgbClr val="7ECAD5"/>
              </a:buClr>
              <a:buFont typeface="Wingdings,Sans-Serif" panose="020B0604020202020204" pitchFamily="34" charset="0"/>
              <a:buChar char="à"/>
            </a:pPr>
            <a:r>
              <a:rPr lang="fi-FI">
                <a:solidFill>
                  <a:prstClr val="black"/>
                </a:solidFill>
                <a:cs typeface="Calibri Light"/>
              </a:rPr>
              <a:t> Mahdollistetaan kaikille niin mukava tapaaminen, tervetullut olo ja fiilis, että jokainen haluaa toimia ryhmässä jatkossakin.</a:t>
            </a:r>
          </a:p>
        </p:txBody>
      </p:sp>
    </p:spTree>
    <p:extLst>
      <p:ext uri="{BB962C8B-B14F-4D97-AF65-F5344CB8AC3E}">
        <p14:creationId xmlns:p14="http://schemas.microsoft.com/office/powerpoint/2010/main" val="407176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F01215DF-C568-4010-B02E-E465CECE8E2E}"/>
              </a:ext>
            </a:extLst>
          </p:cNvPr>
          <p:cNvSpPr>
            <a:spLocks noGrp="1"/>
          </p:cNvSpPr>
          <p:nvPr>
            <p:ph type="title"/>
          </p:nvPr>
        </p:nvSpPr>
        <p:spPr/>
        <p:txBody>
          <a:bodyPr/>
          <a:lstStyle/>
          <a:p>
            <a:r>
              <a:rPr lang="fi-FI" dirty="0">
                <a:solidFill>
                  <a:schemeClr val="tx2"/>
                </a:solidFill>
                <a:latin typeface="+mn-lt"/>
                <a:cs typeface="Calibri Light"/>
              </a:rPr>
              <a:t>Opiskelijoiden päihdeohjelma</a:t>
            </a:r>
            <a:endParaRPr lang="fi-FI" dirty="0">
              <a:solidFill>
                <a:schemeClr val="tx2"/>
              </a:solidFill>
              <a:latin typeface="+mn-lt"/>
            </a:endParaRPr>
          </a:p>
        </p:txBody>
      </p:sp>
      <p:sp>
        <p:nvSpPr>
          <p:cNvPr id="6" name="Sisällön paikkamerkki 5">
            <a:extLst>
              <a:ext uri="{FF2B5EF4-FFF2-40B4-BE49-F238E27FC236}">
                <a16:creationId xmlns:a16="http://schemas.microsoft.com/office/drawing/2014/main" id="{540AD885-AFBB-4ED9-8881-B3C57518B506}"/>
              </a:ext>
            </a:extLst>
          </p:cNvPr>
          <p:cNvSpPr>
            <a:spLocks noGrp="1"/>
          </p:cNvSpPr>
          <p:nvPr>
            <p:ph idx="1"/>
          </p:nvPr>
        </p:nvSpPr>
        <p:spPr/>
        <p:txBody>
          <a:bodyPr/>
          <a:lstStyle/>
          <a:p>
            <a:pPr marL="457200" indent="-457200">
              <a:buFont typeface="Arial" panose="020B0604020202020204" pitchFamily="34" charset="0"/>
              <a:buChar char="•"/>
            </a:pPr>
            <a:r>
              <a:rPr lang="fi-FI"/>
              <a:t>On korkeakoulukohtainen, määritellään esim.</a:t>
            </a:r>
          </a:p>
          <a:p>
            <a:pPr marL="1143000" lvl="1" indent="-457200">
              <a:buFont typeface="Wingdings" panose="05000000000000000000" pitchFamily="2" charset="2"/>
              <a:buChar char="ü"/>
            </a:pPr>
            <a:r>
              <a:rPr lang="fi-FI" sz="2400"/>
              <a:t>päihteet ja niihin suhtautuminen opinnoissa</a:t>
            </a:r>
          </a:p>
          <a:p>
            <a:pPr marL="1143000" lvl="1" indent="-457200">
              <a:buFont typeface="Wingdings" panose="05000000000000000000" pitchFamily="2" charset="2"/>
              <a:buChar char="ü"/>
            </a:pPr>
            <a:r>
              <a:rPr lang="fi-FI" sz="2400"/>
              <a:t>päihdehaittojen ennaltaehkäisy, opiskelijan ohjaus ja vastuut</a:t>
            </a:r>
          </a:p>
          <a:p>
            <a:pPr marL="1143000" lvl="1" indent="-457200">
              <a:buFont typeface="Wingdings" panose="05000000000000000000" pitchFamily="2" charset="2"/>
              <a:buChar char="ü"/>
            </a:pPr>
            <a:r>
              <a:rPr lang="fi-FI" sz="2400"/>
              <a:t>huumausainetestaus, opinto-oikeus ja alalle soveltuvuus</a:t>
            </a:r>
          </a:p>
          <a:p>
            <a:pPr marL="1143000" lvl="1" indent="-457200">
              <a:buFont typeface="Wingdings" panose="05000000000000000000" pitchFamily="2" charset="2"/>
              <a:buChar char="ü"/>
            </a:pPr>
            <a:r>
              <a:rPr lang="fi-FI" sz="2400"/>
              <a:t>hoitoon hakeutuminen ja opiskelu hoidon jälkeen.</a:t>
            </a:r>
          </a:p>
          <a:p>
            <a:pPr marL="457200" lvl="0" indent="-457200">
              <a:buClr>
                <a:srgbClr val="7BCBD4"/>
              </a:buClr>
              <a:buFont typeface="Arial" panose="020B0604020202020204" pitchFamily="34" charset="0"/>
              <a:buChar char="•"/>
            </a:pPr>
            <a:r>
              <a:rPr lang="fi-FI">
                <a:solidFill>
                  <a:prstClr val="black"/>
                </a:solidFill>
              </a:rPr>
              <a:t>Kertoo myös, kuka on vastuussa mistäkin.</a:t>
            </a:r>
          </a:p>
          <a:p>
            <a:pPr marL="457200" indent="-457200">
              <a:buClr>
                <a:srgbClr val="7BCBD4"/>
              </a:buClr>
              <a:buFont typeface="Arial" panose="020B0604020202020204" pitchFamily="34" charset="0"/>
              <a:buChar char="•"/>
            </a:pPr>
            <a:r>
              <a:rPr lang="fi-FI"/>
              <a:t>Oman korkeakoulusi ohjelman tulisi löytyä intranetistä.</a:t>
            </a:r>
          </a:p>
        </p:txBody>
      </p:sp>
      <p:pic>
        <p:nvPicPr>
          <p:cNvPr id="4" name="Graphic 3">
            <a:extLst>
              <a:ext uri="{FF2B5EF4-FFF2-40B4-BE49-F238E27FC236}">
                <a16:creationId xmlns:a16="http://schemas.microsoft.com/office/drawing/2014/main" id="{72ABB30F-EA46-4680-857F-A942E66750DE}"/>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59240" y="4789487"/>
            <a:ext cx="1543080" cy="1293813"/>
          </a:xfrm>
          <a:prstGeom prst="rect">
            <a:avLst/>
          </a:prstGeom>
        </p:spPr>
      </p:pic>
    </p:spTree>
    <p:extLst>
      <p:ext uri="{BB962C8B-B14F-4D97-AF65-F5344CB8AC3E}">
        <p14:creationId xmlns:p14="http://schemas.microsoft.com/office/powerpoint/2010/main" val="2346119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56E506FB-3A8A-4EAD-9AC1-405EE593B0FE}"/>
              </a:ext>
            </a:extLst>
          </p:cNvPr>
          <p:cNvSpPr txBox="1"/>
          <p:nvPr/>
        </p:nvSpPr>
        <p:spPr>
          <a:xfrm>
            <a:off x="501805" y="390293"/>
            <a:ext cx="2520175" cy="379141"/>
          </a:xfrm>
          <a:prstGeom prst="rect">
            <a:avLst/>
          </a:prstGeom>
          <a:noFill/>
        </p:spPr>
        <p:txBody>
          <a:bodyPr wrap="square" rtlCol="0">
            <a:spAutoFit/>
          </a:bodyPr>
          <a:lstStyle/>
          <a:p>
            <a:r>
              <a:rPr lang="fi-FI" dirty="0">
                <a:solidFill>
                  <a:schemeClr val="accent1"/>
                </a:solidFill>
              </a:rPr>
              <a:t>Tehtävä</a:t>
            </a:r>
          </a:p>
        </p:txBody>
      </p:sp>
      <p:sp>
        <p:nvSpPr>
          <p:cNvPr id="4" name="Otsikko 3">
            <a:extLst>
              <a:ext uri="{FF2B5EF4-FFF2-40B4-BE49-F238E27FC236}">
                <a16:creationId xmlns:a16="http://schemas.microsoft.com/office/drawing/2014/main" id="{E740E5BF-49D4-4C7D-B6BF-ECB1D0B8D29A}"/>
              </a:ext>
            </a:extLst>
          </p:cNvPr>
          <p:cNvSpPr>
            <a:spLocks noGrp="1"/>
          </p:cNvSpPr>
          <p:nvPr>
            <p:ph type="title"/>
          </p:nvPr>
        </p:nvSpPr>
        <p:spPr/>
        <p:txBody>
          <a:bodyPr/>
          <a:lstStyle/>
          <a:p>
            <a:r>
              <a:rPr lang="fi-FI" dirty="0"/>
              <a:t>Suunnittele ja ideoi 1/4</a:t>
            </a:r>
          </a:p>
        </p:txBody>
      </p:sp>
      <p:sp>
        <p:nvSpPr>
          <p:cNvPr id="6" name="Sisällön paikkamerkki 5">
            <a:extLst>
              <a:ext uri="{FF2B5EF4-FFF2-40B4-BE49-F238E27FC236}">
                <a16:creationId xmlns:a16="http://schemas.microsoft.com/office/drawing/2014/main" id="{2D6C3E07-A55D-4CFD-A6FB-2DB9AFCA4EE9}"/>
              </a:ext>
            </a:extLst>
          </p:cNvPr>
          <p:cNvSpPr>
            <a:spLocks noGrp="1"/>
          </p:cNvSpPr>
          <p:nvPr>
            <p:ph sz="half" idx="2"/>
          </p:nvPr>
        </p:nvSpPr>
        <p:spPr>
          <a:xfrm>
            <a:off x="6096000" y="2159305"/>
            <a:ext cx="5257800" cy="4017657"/>
          </a:xfrm>
        </p:spPr>
        <p:txBody>
          <a:bodyPr/>
          <a:lstStyle/>
          <a:p>
            <a:pPr>
              <a:buClr>
                <a:schemeClr val="bg1"/>
              </a:buClr>
            </a:pPr>
            <a:r>
              <a:rPr lang="fi-FI"/>
              <a:t>Täyttäkää paperi kuvan mukaan</a:t>
            </a:r>
          </a:p>
        </p:txBody>
      </p:sp>
      <p:sp>
        <p:nvSpPr>
          <p:cNvPr id="9" name="Sisällön paikkamerkki 1">
            <a:extLst>
              <a:ext uri="{FF2B5EF4-FFF2-40B4-BE49-F238E27FC236}">
                <a16:creationId xmlns:a16="http://schemas.microsoft.com/office/drawing/2014/main" id="{7F828E67-90A7-4EFE-B50D-0243E1BF2429}"/>
              </a:ext>
            </a:extLst>
          </p:cNvPr>
          <p:cNvSpPr>
            <a:spLocks noGrp="1"/>
          </p:cNvSpPr>
          <p:nvPr>
            <p:ph sz="half" idx="1"/>
          </p:nvPr>
        </p:nvSpPr>
        <p:spPr>
          <a:xfrm>
            <a:off x="838199" y="1537072"/>
            <a:ext cx="4725319" cy="4841694"/>
          </a:xfrm>
          <a:ln/>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marL="0" lvl="0" indent="0" fontAlgn="base">
              <a:buClr>
                <a:srgbClr val="7ECAD5"/>
              </a:buClr>
              <a:buNone/>
            </a:pPr>
            <a:r>
              <a:rPr lang="en-US" sz="3200" err="1">
                <a:solidFill>
                  <a:prstClr val="black"/>
                </a:solidFill>
              </a:rPr>
              <a:t>Ryhmän</a:t>
            </a:r>
            <a:r>
              <a:rPr lang="en-US" sz="3200">
                <a:solidFill>
                  <a:prstClr val="black"/>
                </a:solidFill>
              </a:rPr>
              <a:t>/</a:t>
            </a:r>
            <a:r>
              <a:rPr lang="en-US" sz="3200" err="1">
                <a:solidFill>
                  <a:prstClr val="black"/>
                </a:solidFill>
              </a:rPr>
              <a:t>parin</a:t>
            </a:r>
            <a:r>
              <a:rPr lang="en-US" sz="3200">
                <a:solidFill>
                  <a:prstClr val="black"/>
                </a:solidFill>
              </a:rPr>
              <a:t> </a:t>
            </a:r>
            <a:r>
              <a:rPr lang="en-US" sz="3200" err="1">
                <a:solidFill>
                  <a:prstClr val="black"/>
                </a:solidFill>
              </a:rPr>
              <a:t>nimet</a:t>
            </a:r>
            <a:r>
              <a:rPr lang="en-US" sz="3200">
                <a:solidFill>
                  <a:prstClr val="black"/>
                </a:solidFill>
              </a:rPr>
              <a:t>:​</a:t>
            </a:r>
          </a:p>
          <a:p>
            <a:pPr marL="0" indent="0" fontAlgn="base">
              <a:buNone/>
            </a:pPr>
            <a:endParaRPr lang="en-US"/>
          </a:p>
          <a:p>
            <a:pPr marL="514350" indent="-514350" fontAlgn="base">
              <a:buClrTx/>
              <a:buFont typeface="+mj-lt"/>
              <a:buAutoNum type="arabicPeriod"/>
            </a:pPr>
            <a:r>
              <a:rPr lang="en-US">
                <a:solidFill>
                  <a:schemeClr val="tx1"/>
                </a:solidFill>
              </a:rPr>
              <a:t>​</a:t>
            </a:r>
          </a:p>
          <a:p>
            <a:pPr marL="514350" indent="-514350" fontAlgn="base">
              <a:buFont typeface="+mj-lt"/>
              <a:buAutoNum type="arabicPeriod"/>
            </a:pPr>
            <a:endParaRPr lang="fi-FI">
              <a:solidFill>
                <a:schemeClr val="tx1"/>
              </a:solidFill>
            </a:endParaRPr>
          </a:p>
          <a:p>
            <a:pPr marL="514350" indent="-514350" fontAlgn="base">
              <a:buFont typeface="+mj-lt"/>
              <a:buAutoNum type="arabicPeriod"/>
            </a:pPr>
            <a:endParaRPr lang="fi-FI" sz="2900">
              <a:solidFill>
                <a:schemeClr val="tx1"/>
              </a:solidFill>
            </a:endParaRPr>
          </a:p>
          <a:p>
            <a:pPr marL="514350" indent="-514350" fontAlgn="base">
              <a:buClrTx/>
              <a:buFont typeface="+mj-lt"/>
              <a:buAutoNum type="arabicPeriod"/>
            </a:pPr>
            <a:r>
              <a:rPr lang="en-US">
                <a:solidFill>
                  <a:schemeClr val="tx1"/>
                </a:solidFill>
              </a:rPr>
              <a:t>​</a:t>
            </a:r>
            <a:br>
              <a:rPr lang="en-US">
                <a:solidFill>
                  <a:schemeClr val="tx1"/>
                </a:solidFill>
              </a:rPr>
            </a:br>
            <a:endParaRPr lang="en-US">
              <a:solidFill>
                <a:schemeClr val="tx1"/>
              </a:solidFill>
            </a:endParaRPr>
          </a:p>
          <a:p>
            <a:pPr marL="514350" indent="-514350" fontAlgn="base">
              <a:buFont typeface="+mj-lt"/>
              <a:buAutoNum type="arabicPeriod"/>
            </a:pPr>
            <a:endParaRPr lang="fi-FI">
              <a:solidFill>
                <a:schemeClr val="tx1"/>
              </a:solidFill>
            </a:endParaRPr>
          </a:p>
          <a:p>
            <a:pPr marL="514350" indent="-514350" fontAlgn="base">
              <a:buFont typeface="+mj-lt"/>
              <a:buAutoNum type="arabicPeriod"/>
            </a:pPr>
            <a:endParaRPr lang="fi-FI">
              <a:solidFill>
                <a:schemeClr val="tx1"/>
              </a:solidFill>
            </a:endParaRPr>
          </a:p>
          <a:p>
            <a:pPr marL="514350" indent="-514350" fontAlgn="base">
              <a:buClrTx/>
              <a:buFont typeface="+mj-lt"/>
              <a:buAutoNum type="arabicPeriod"/>
            </a:pPr>
            <a:r>
              <a:rPr lang="en-US">
                <a:solidFill>
                  <a:schemeClr val="tx1"/>
                </a:solidFill>
              </a:rPr>
              <a:t>​</a:t>
            </a:r>
          </a:p>
          <a:p>
            <a:pPr marL="514350" indent="-514350" fontAlgn="base">
              <a:buFont typeface="+mj-lt"/>
              <a:buAutoNum type="arabicPeriod"/>
            </a:pPr>
            <a:endParaRPr lang="fi-FI">
              <a:solidFill>
                <a:schemeClr val="tx1"/>
              </a:solidFill>
            </a:endParaRPr>
          </a:p>
          <a:p>
            <a:pPr marL="514350" indent="-514350" fontAlgn="base">
              <a:buFont typeface="+mj-lt"/>
              <a:buAutoNum type="arabicPeriod"/>
            </a:pPr>
            <a:endParaRPr lang="fi-FI">
              <a:solidFill>
                <a:schemeClr val="tx1"/>
              </a:solidFill>
            </a:endParaRPr>
          </a:p>
          <a:p>
            <a:pPr marL="514350" indent="-514350" fontAlgn="base">
              <a:buClr>
                <a:schemeClr val="tx1"/>
              </a:buClr>
              <a:buFont typeface="+mj-lt"/>
              <a:buAutoNum type="arabicPeriod"/>
            </a:pPr>
            <a:r>
              <a:rPr lang="fi-FI"/>
              <a:t> </a:t>
            </a:r>
          </a:p>
        </p:txBody>
      </p:sp>
    </p:spTree>
    <p:extLst>
      <p:ext uri="{BB962C8B-B14F-4D97-AF65-F5344CB8AC3E}">
        <p14:creationId xmlns:p14="http://schemas.microsoft.com/office/powerpoint/2010/main" val="1622127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7A2535C2-3BB4-4938-8254-BE4FD2207AD0}"/>
              </a:ext>
            </a:extLst>
          </p:cNvPr>
          <p:cNvSpPr txBox="1"/>
          <p:nvPr/>
        </p:nvSpPr>
        <p:spPr>
          <a:xfrm>
            <a:off x="501805" y="390293"/>
            <a:ext cx="2520175" cy="379141"/>
          </a:xfrm>
          <a:prstGeom prst="rect">
            <a:avLst/>
          </a:prstGeom>
          <a:noFill/>
        </p:spPr>
        <p:txBody>
          <a:bodyPr wrap="square" rtlCol="0">
            <a:spAutoFit/>
          </a:bodyPr>
          <a:lstStyle/>
          <a:p>
            <a:r>
              <a:rPr lang="fi-FI" dirty="0">
                <a:solidFill>
                  <a:schemeClr val="accent1"/>
                </a:solidFill>
              </a:rPr>
              <a:t>Tehtävä</a:t>
            </a:r>
          </a:p>
        </p:txBody>
      </p:sp>
      <p:sp>
        <p:nvSpPr>
          <p:cNvPr id="4" name="Otsikko 3">
            <a:extLst>
              <a:ext uri="{FF2B5EF4-FFF2-40B4-BE49-F238E27FC236}">
                <a16:creationId xmlns:a16="http://schemas.microsoft.com/office/drawing/2014/main" id="{E740E5BF-49D4-4C7D-B6BF-ECB1D0B8D29A}"/>
              </a:ext>
            </a:extLst>
          </p:cNvPr>
          <p:cNvSpPr>
            <a:spLocks noGrp="1"/>
          </p:cNvSpPr>
          <p:nvPr>
            <p:ph type="title"/>
          </p:nvPr>
        </p:nvSpPr>
        <p:spPr/>
        <p:txBody>
          <a:bodyPr/>
          <a:lstStyle/>
          <a:p>
            <a:r>
              <a:rPr lang="fi-FI" dirty="0"/>
              <a:t>Suunnittele ja ideoi 2/4</a:t>
            </a:r>
          </a:p>
        </p:txBody>
      </p:sp>
      <p:sp>
        <p:nvSpPr>
          <p:cNvPr id="6" name="Sisällön paikkamerkki 5">
            <a:extLst>
              <a:ext uri="{FF2B5EF4-FFF2-40B4-BE49-F238E27FC236}">
                <a16:creationId xmlns:a16="http://schemas.microsoft.com/office/drawing/2014/main" id="{2D6C3E07-A55D-4CFD-A6FB-2DB9AFCA4EE9}"/>
              </a:ext>
            </a:extLst>
          </p:cNvPr>
          <p:cNvSpPr>
            <a:spLocks noGrp="1"/>
          </p:cNvSpPr>
          <p:nvPr>
            <p:ph sz="half" idx="2"/>
          </p:nvPr>
        </p:nvSpPr>
        <p:spPr>
          <a:xfrm>
            <a:off x="6096000" y="2159305"/>
            <a:ext cx="5257800" cy="4017657"/>
          </a:xfrm>
        </p:spPr>
        <p:txBody>
          <a:bodyPr/>
          <a:lstStyle/>
          <a:p>
            <a:pPr>
              <a:buClr>
                <a:schemeClr val="bg1"/>
              </a:buClr>
            </a:pPr>
            <a:r>
              <a:rPr lang="fi-FI"/>
              <a:t>Aikaa 1min/kohta</a:t>
            </a:r>
          </a:p>
        </p:txBody>
      </p:sp>
      <p:sp>
        <p:nvSpPr>
          <p:cNvPr id="9" name="Sisällön paikkamerkki 1">
            <a:extLst>
              <a:ext uri="{FF2B5EF4-FFF2-40B4-BE49-F238E27FC236}">
                <a16:creationId xmlns:a16="http://schemas.microsoft.com/office/drawing/2014/main" id="{7F828E67-90A7-4EFE-B50D-0243E1BF2429}"/>
              </a:ext>
            </a:extLst>
          </p:cNvPr>
          <p:cNvSpPr>
            <a:spLocks noGrp="1"/>
          </p:cNvSpPr>
          <p:nvPr>
            <p:ph sz="half" idx="1"/>
          </p:nvPr>
        </p:nvSpPr>
        <p:spPr>
          <a:xfrm>
            <a:off x="838199" y="1537072"/>
            <a:ext cx="4725319" cy="4841694"/>
          </a:xfrm>
          <a:ln/>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marL="0" lvl="0" indent="0" fontAlgn="base">
              <a:buClr>
                <a:srgbClr val="7ECAD5"/>
              </a:buClr>
              <a:buNone/>
            </a:pPr>
            <a:r>
              <a:rPr lang="en-US" sz="3200" err="1">
                <a:solidFill>
                  <a:prstClr val="black"/>
                </a:solidFill>
              </a:rPr>
              <a:t>Ryhmän</a:t>
            </a:r>
            <a:r>
              <a:rPr lang="en-US" sz="3200">
                <a:solidFill>
                  <a:prstClr val="black"/>
                </a:solidFill>
              </a:rPr>
              <a:t>/</a:t>
            </a:r>
            <a:r>
              <a:rPr lang="en-US" sz="3200" err="1">
                <a:solidFill>
                  <a:prstClr val="black"/>
                </a:solidFill>
              </a:rPr>
              <a:t>parin</a:t>
            </a:r>
            <a:r>
              <a:rPr lang="en-US" sz="3200">
                <a:solidFill>
                  <a:prstClr val="black"/>
                </a:solidFill>
              </a:rPr>
              <a:t> </a:t>
            </a:r>
            <a:r>
              <a:rPr lang="en-US" sz="3200" err="1">
                <a:solidFill>
                  <a:prstClr val="black"/>
                </a:solidFill>
              </a:rPr>
              <a:t>nimet</a:t>
            </a:r>
            <a:r>
              <a:rPr lang="en-US" sz="3200">
                <a:solidFill>
                  <a:prstClr val="black"/>
                </a:solidFill>
              </a:rPr>
              <a:t>:​</a:t>
            </a:r>
          </a:p>
          <a:p>
            <a:pPr marL="0" indent="0" fontAlgn="base">
              <a:buNone/>
            </a:pPr>
            <a:endParaRPr lang="en-US"/>
          </a:p>
          <a:p>
            <a:pPr marL="514350" indent="-514350" fontAlgn="base">
              <a:buClrTx/>
              <a:buFont typeface="+mj-lt"/>
              <a:buAutoNum type="arabicPeriod"/>
            </a:pPr>
            <a:r>
              <a:rPr lang="en-US" err="1">
                <a:solidFill>
                  <a:schemeClr val="tx1"/>
                </a:solidFill>
              </a:rPr>
              <a:t>Lajikokeilu</a:t>
            </a:r>
            <a:r>
              <a:rPr lang="en-US">
                <a:solidFill>
                  <a:schemeClr val="tx1"/>
                </a:solidFill>
              </a:rPr>
              <a:t>​ </a:t>
            </a:r>
            <a:r>
              <a:rPr lang="fi-FI">
                <a:solidFill>
                  <a:prstClr val="black"/>
                </a:solidFill>
              </a:rPr>
              <a:t>–</a:t>
            </a:r>
            <a:r>
              <a:rPr lang="en-US">
                <a:solidFill>
                  <a:schemeClr val="tx1"/>
                </a:solidFill>
              </a:rPr>
              <a:t> </a:t>
            </a:r>
            <a:r>
              <a:rPr lang="en-US" err="1">
                <a:solidFill>
                  <a:schemeClr val="tx1"/>
                </a:solidFill>
              </a:rPr>
              <a:t>mutta</a:t>
            </a:r>
            <a:r>
              <a:rPr lang="en-US">
                <a:solidFill>
                  <a:schemeClr val="tx1"/>
                </a:solidFill>
              </a:rPr>
              <a:t> </a:t>
            </a:r>
            <a:r>
              <a:rPr lang="en-US" err="1">
                <a:solidFill>
                  <a:schemeClr val="tx1"/>
                </a:solidFill>
              </a:rPr>
              <a:t>ei</a:t>
            </a:r>
            <a:r>
              <a:rPr lang="en-US">
                <a:solidFill>
                  <a:schemeClr val="tx1"/>
                </a:solidFill>
              </a:rPr>
              <a:t> </a:t>
            </a:r>
            <a:r>
              <a:rPr lang="en-US" err="1">
                <a:solidFill>
                  <a:schemeClr val="tx1"/>
                </a:solidFill>
              </a:rPr>
              <a:t>urheilulaji</a:t>
            </a:r>
            <a:r>
              <a:rPr lang="en-US">
                <a:solidFill>
                  <a:schemeClr val="tx1"/>
                </a:solidFill>
              </a:rPr>
              <a:t> </a:t>
            </a:r>
            <a:r>
              <a:rPr lang="en-US" err="1">
                <a:solidFill>
                  <a:schemeClr val="tx1"/>
                </a:solidFill>
              </a:rPr>
              <a:t>vaan</a:t>
            </a:r>
            <a:r>
              <a:rPr lang="en-US">
                <a:solidFill>
                  <a:schemeClr val="tx1"/>
                </a:solidFill>
              </a:rPr>
              <a:t>…</a:t>
            </a:r>
          </a:p>
          <a:p>
            <a:pPr marL="514350" indent="-514350" fontAlgn="base">
              <a:buFont typeface="+mj-lt"/>
              <a:buAutoNum type="arabicPeriod"/>
            </a:pPr>
            <a:endParaRPr lang="fi-FI">
              <a:solidFill>
                <a:schemeClr val="tx1"/>
              </a:solidFill>
            </a:endParaRPr>
          </a:p>
          <a:p>
            <a:pPr marL="514350" indent="-514350" fontAlgn="base">
              <a:buFont typeface="+mj-lt"/>
              <a:buAutoNum type="arabicPeriod"/>
            </a:pPr>
            <a:endParaRPr lang="fi-FI" sz="2900">
              <a:solidFill>
                <a:schemeClr val="tx1"/>
              </a:solidFill>
            </a:endParaRPr>
          </a:p>
          <a:p>
            <a:pPr marL="514350" indent="-514350" fontAlgn="base">
              <a:buClrTx/>
              <a:buFont typeface="+mj-lt"/>
              <a:buAutoNum type="arabicPeriod"/>
            </a:pPr>
            <a:r>
              <a:rPr lang="en-US">
                <a:solidFill>
                  <a:schemeClr val="tx1"/>
                </a:solidFill>
              </a:rPr>
              <a:t>​</a:t>
            </a:r>
            <a:r>
              <a:rPr lang="en-US" err="1">
                <a:solidFill>
                  <a:schemeClr val="tx1"/>
                </a:solidFill>
              </a:rPr>
              <a:t>Tutustutaan</a:t>
            </a:r>
            <a:r>
              <a:rPr lang="en-US">
                <a:solidFill>
                  <a:schemeClr val="tx1"/>
                </a:solidFill>
              </a:rPr>
              <a:t> </a:t>
            </a:r>
            <a:r>
              <a:rPr lang="en-US" err="1">
                <a:solidFill>
                  <a:schemeClr val="tx1"/>
                </a:solidFill>
              </a:rPr>
              <a:t>yhdistykseen</a:t>
            </a:r>
            <a:r>
              <a:rPr lang="en-US">
                <a:solidFill>
                  <a:schemeClr val="tx1"/>
                </a:solidFill>
              </a:rPr>
              <a:t>/</a:t>
            </a:r>
            <a:r>
              <a:rPr lang="en-US" err="1">
                <a:solidFill>
                  <a:schemeClr val="tx1"/>
                </a:solidFill>
              </a:rPr>
              <a:t>harrastukseen</a:t>
            </a:r>
            <a:r>
              <a:rPr lang="en-US">
                <a:solidFill>
                  <a:schemeClr val="tx1"/>
                </a:solidFill>
              </a:rPr>
              <a:t>/</a:t>
            </a:r>
            <a:r>
              <a:rPr lang="en-US" err="1">
                <a:solidFill>
                  <a:schemeClr val="tx1"/>
                </a:solidFill>
              </a:rPr>
              <a:t>asiaan</a:t>
            </a:r>
            <a:r>
              <a:rPr lang="en-US">
                <a:solidFill>
                  <a:schemeClr val="tx1"/>
                </a:solidFill>
              </a:rPr>
              <a:t> X</a:t>
            </a:r>
          </a:p>
          <a:p>
            <a:pPr marL="514350" indent="-514350" fontAlgn="base">
              <a:buFont typeface="+mj-lt"/>
              <a:buAutoNum type="arabicPeriod"/>
            </a:pPr>
            <a:endParaRPr lang="fi-FI">
              <a:solidFill>
                <a:schemeClr val="tx1"/>
              </a:solidFill>
            </a:endParaRPr>
          </a:p>
          <a:p>
            <a:pPr marL="514350" indent="-514350" fontAlgn="base">
              <a:buFont typeface="+mj-lt"/>
              <a:buAutoNum type="arabicPeriod"/>
            </a:pPr>
            <a:endParaRPr lang="fi-FI">
              <a:solidFill>
                <a:schemeClr val="tx1"/>
              </a:solidFill>
            </a:endParaRPr>
          </a:p>
          <a:p>
            <a:pPr marL="514350" indent="-514350" fontAlgn="base">
              <a:buClrTx/>
              <a:buFont typeface="+mj-lt"/>
              <a:buAutoNum type="arabicPeriod"/>
            </a:pPr>
            <a:r>
              <a:rPr lang="en-US">
                <a:solidFill>
                  <a:schemeClr val="tx1"/>
                </a:solidFill>
              </a:rPr>
              <a:t>​</a:t>
            </a:r>
            <a:r>
              <a:rPr lang="en-US" err="1">
                <a:solidFill>
                  <a:schemeClr val="tx1"/>
                </a:solidFill>
              </a:rPr>
              <a:t>Kaupungin</a:t>
            </a:r>
            <a:r>
              <a:rPr lang="en-US">
                <a:solidFill>
                  <a:schemeClr val="tx1"/>
                </a:solidFill>
              </a:rPr>
              <a:t> </a:t>
            </a:r>
            <a:r>
              <a:rPr lang="en-US" err="1">
                <a:solidFill>
                  <a:schemeClr val="tx1"/>
                </a:solidFill>
              </a:rPr>
              <a:t>parhaat</a:t>
            </a:r>
            <a:r>
              <a:rPr lang="en-US">
                <a:solidFill>
                  <a:schemeClr val="tx1"/>
                </a:solidFill>
              </a:rPr>
              <a:t> </a:t>
            </a:r>
            <a:r>
              <a:rPr lang="en-US" err="1">
                <a:solidFill>
                  <a:schemeClr val="tx1"/>
                </a:solidFill>
              </a:rPr>
              <a:t>tapahtumat</a:t>
            </a:r>
            <a:r>
              <a:rPr lang="en-US">
                <a:solidFill>
                  <a:schemeClr val="tx1"/>
                </a:solidFill>
              </a:rPr>
              <a:t> </a:t>
            </a:r>
            <a:r>
              <a:rPr lang="en-US" err="1">
                <a:solidFill>
                  <a:schemeClr val="tx1"/>
                </a:solidFill>
              </a:rPr>
              <a:t>alle</a:t>
            </a:r>
            <a:r>
              <a:rPr lang="en-US">
                <a:solidFill>
                  <a:schemeClr val="tx1"/>
                </a:solidFill>
              </a:rPr>
              <a:t> 10e</a:t>
            </a:r>
          </a:p>
          <a:p>
            <a:pPr marL="514350" indent="-514350" fontAlgn="base">
              <a:buFont typeface="+mj-lt"/>
              <a:buAutoNum type="arabicPeriod"/>
            </a:pPr>
            <a:endParaRPr lang="fi-FI">
              <a:solidFill>
                <a:schemeClr val="tx1"/>
              </a:solidFill>
            </a:endParaRPr>
          </a:p>
          <a:p>
            <a:pPr marL="514350" indent="-514350" fontAlgn="base">
              <a:buFont typeface="+mj-lt"/>
              <a:buAutoNum type="arabicPeriod"/>
            </a:pPr>
            <a:endParaRPr lang="fi-FI">
              <a:solidFill>
                <a:schemeClr val="tx1"/>
              </a:solidFill>
            </a:endParaRPr>
          </a:p>
          <a:p>
            <a:pPr marL="514350" indent="-514350" fontAlgn="base">
              <a:buClr>
                <a:schemeClr val="tx1"/>
              </a:buClr>
              <a:buFont typeface="+mj-lt"/>
              <a:buAutoNum type="arabicPeriod"/>
            </a:pPr>
            <a:r>
              <a:rPr lang="fi-FI">
                <a:solidFill>
                  <a:schemeClr val="tx1"/>
                </a:solidFill>
              </a:rPr>
              <a:t> Syödään yhdessä </a:t>
            </a:r>
            <a:r>
              <a:rPr lang="fi-FI">
                <a:solidFill>
                  <a:prstClr val="black"/>
                </a:solidFill>
              </a:rPr>
              <a:t>– illallinen twistillä</a:t>
            </a:r>
            <a:endParaRPr lang="fi-FI">
              <a:solidFill>
                <a:schemeClr val="tx1"/>
              </a:solidFill>
            </a:endParaRPr>
          </a:p>
        </p:txBody>
      </p:sp>
    </p:spTree>
    <p:extLst>
      <p:ext uri="{BB962C8B-B14F-4D97-AF65-F5344CB8AC3E}">
        <p14:creationId xmlns:p14="http://schemas.microsoft.com/office/powerpoint/2010/main" val="6765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39F3CDC-C669-4981-9F4B-49E0E52F13FE}"/>
              </a:ext>
            </a:extLst>
          </p:cNvPr>
          <p:cNvSpPr>
            <a:spLocks noGrp="1"/>
          </p:cNvSpPr>
          <p:nvPr>
            <p:ph type="title"/>
          </p:nvPr>
        </p:nvSpPr>
        <p:spPr/>
        <p:txBody>
          <a:bodyPr/>
          <a:lstStyle/>
          <a:p>
            <a:r>
              <a:rPr lang="fi-FI" dirty="0"/>
              <a:t>Koulutuksen tavoite</a:t>
            </a:r>
          </a:p>
        </p:txBody>
      </p:sp>
      <p:sp>
        <p:nvSpPr>
          <p:cNvPr id="3" name="Sisällön paikkamerkki 2">
            <a:extLst>
              <a:ext uri="{FF2B5EF4-FFF2-40B4-BE49-F238E27FC236}">
                <a16:creationId xmlns:a16="http://schemas.microsoft.com/office/drawing/2014/main" id="{4ECD7EC8-A870-4053-A100-B26B0355B79E}"/>
              </a:ext>
            </a:extLst>
          </p:cNvPr>
          <p:cNvSpPr>
            <a:spLocks noGrp="1"/>
          </p:cNvSpPr>
          <p:nvPr>
            <p:ph idx="1"/>
          </p:nvPr>
        </p:nvSpPr>
        <p:spPr/>
        <p:txBody>
          <a:bodyPr/>
          <a:lstStyle/>
          <a:p>
            <a:r>
              <a:rPr lang="fi-FI"/>
              <a:t>Pohtia, millaisessa roolissa päihteet ovat omassa opiskeluyhteisössä.</a:t>
            </a:r>
          </a:p>
          <a:p>
            <a:r>
              <a:rPr lang="fi-FI"/>
              <a:t>Ymmärtää, miksi päihteistä puhuminen on olennaista tuutoritoiminnassa.</a:t>
            </a:r>
          </a:p>
          <a:p>
            <a:r>
              <a:rPr lang="fi-FI"/>
              <a:t>Tietää keinoja, miten päihteisiin liittyvät asiat voi huomioida tuutoritoiminnassa.</a:t>
            </a:r>
          </a:p>
          <a:p>
            <a:r>
              <a:rPr lang="fi-FI"/>
              <a:t>Tietää, miten ottaa huoli puheeksi ja miten ohjata fuksi avun piiriin.</a:t>
            </a:r>
          </a:p>
          <a:p>
            <a:pPr marL="0" indent="0">
              <a:buNone/>
            </a:pPr>
            <a:endParaRPr lang="fi-FI"/>
          </a:p>
        </p:txBody>
      </p:sp>
    </p:spTree>
    <p:extLst>
      <p:ext uri="{BB962C8B-B14F-4D97-AF65-F5344CB8AC3E}">
        <p14:creationId xmlns:p14="http://schemas.microsoft.com/office/powerpoint/2010/main" val="782573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CAE45645-2DFE-4F6E-8DE0-5376D32461DB}"/>
              </a:ext>
            </a:extLst>
          </p:cNvPr>
          <p:cNvSpPr txBox="1"/>
          <p:nvPr/>
        </p:nvSpPr>
        <p:spPr>
          <a:xfrm>
            <a:off x="501805" y="390293"/>
            <a:ext cx="2520175" cy="379141"/>
          </a:xfrm>
          <a:prstGeom prst="rect">
            <a:avLst/>
          </a:prstGeom>
          <a:noFill/>
        </p:spPr>
        <p:txBody>
          <a:bodyPr wrap="square" rtlCol="0">
            <a:spAutoFit/>
          </a:bodyPr>
          <a:lstStyle/>
          <a:p>
            <a:r>
              <a:rPr lang="fi-FI" dirty="0">
                <a:solidFill>
                  <a:schemeClr val="accent1"/>
                </a:solidFill>
              </a:rPr>
              <a:t>Tehtävä</a:t>
            </a:r>
          </a:p>
        </p:txBody>
      </p:sp>
      <p:sp>
        <p:nvSpPr>
          <p:cNvPr id="4" name="Otsikko 3">
            <a:extLst>
              <a:ext uri="{FF2B5EF4-FFF2-40B4-BE49-F238E27FC236}">
                <a16:creationId xmlns:a16="http://schemas.microsoft.com/office/drawing/2014/main" id="{E740E5BF-49D4-4C7D-B6BF-ECB1D0B8D29A}"/>
              </a:ext>
            </a:extLst>
          </p:cNvPr>
          <p:cNvSpPr>
            <a:spLocks noGrp="1"/>
          </p:cNvSpPr>
          <p:nvPr>
            <p:ph type="title"/>
          </p:nvPr>
        </p:nvSpPr>
        <p:spPr/>
        <p:txBody>
          <a:bodyPr/>
          <a:lstStyle/>
          <a:p>
            <a:r>
              <a:rPr lang="fi-FI" dirty="0"/>
              <a:t>Suunnittele ja ideoi 3/4</a:t>
            </a:r>
          </a:p>
        </p:txBody>
      </p:sp>
      <p:sp>
        <p:nvSpPr>
          <p:cNvPr id="6" name="Sisällön paikkamerkki 5">
            <a:extLst>
              <a:ext uri="{FF2B5EF4-FFF2-40B4-BE49-F238E27FC236}">
                <a16:creationId xmlns:a16="http://schemas.microsoft.com/office/drawing/2014/main" id="{2D6C3E07-A55D-4CFD-A6FB-2DB9AFCA4EE9}"/>
              </a:ext>
            </a:extLst>
          </p:cNvPr>
          <p:cNvSpPr>
            <a:spLocks noGrp="1"/>
          </p:cNvSpPr>
          <p:nvPr>
            <p:ph sz="half" idx="2"/>
          </p:nvPr>
        </p:nvSpPr>
        <p:spPr>
          <a:xfrm>
            <a:off x="6096000" y="2159305"/>
            <a:ext cx="5257800" cy="4017657"/>
          </a:xfrm>
        </p:spPr>
        <p:txBody>
          <a:bodyPr>
            <a:normAutofit fontScale="77500" lnSpcReduction="20000"/>
          </a:bodyPr>
          <a:lstStyle/>
          <a:p>
            <a:pPr fontAlgn="base">
              <a:buClr>
                <a:schemeClr val="bg1"/>
              </a:buClr>
            </a:pPr>
            <a:r>
              <a:rPr lang="fi-FI"/>
              <a:t>Anna paperinne viereiselle ryhmälle</a:t>
            </a:r>
          </a:p>
          <a:p>
            <a:pPr fontAlgn="base">
              <a:buClr>
                <a:schemeClr val="bg1"/>
              </a:buClr>
            </a:pPr>
            <a:r>
              <a:rPr lang="fi-FI"/>
              <a:t>Parantele toisen ryhmän ideoita:</a:t>
            </a:r>
            <a:br>
              <a:rPr lang="fi-FI"/>
            </a:br>
            <a:r>
              <a:rPr lang="fi-FI"/>
              <a:t>Apuna voi käyttää esim. seuraavia lauseita/ideanpätkiä:</a:t>
            </a:r>
            <a:r>
              <a:rPr lang="en-US"/>
              <a:t>​</a:t>
            </a:r>
          </a:p>
          <a:p>
            <a:pPr lvl="1" fontAlgn="base">
              <a:buClr>
                <a:schemeClr val="bg1"/>
              </a:buClr>
            </a:pPr>
            <a:r>
              <a:rPr lang="fi-FI"/>
              <a:t>Kyllä, ja lisäksi…</a:t>
            </a:r>
            <a:r>
              <a:rPr lang="en-US"/>
              <a:t>​</a:t>
            </a:r>
          </a:p>
          <a:p>
            <a:pPr lvl="1" fontAlgn="base">
              <a:buClr>
                <a:schemeClr val="bg1"/>
              </a:buClr>
            </a:pPr>
            <a:r>
              <a:rPr lang="fi-FI"/>
              <a:t>Puolet tuosta ja puolet tästä</a:t>
            </a:r>
            <a:r>
              <a:rPr lang="en-US"/>
              <a:t>​</a:t>
            </a:r>
          </a:p>
          <a:p>
            <a:pPr lvl="1" fontAlgn="base">
              <a:buClr>
                <a:schemeClr val="bg1"/>
              </a:buClr>
            </a:pPr>
            <a:r>
              <a:rPr lang="fi-FI"/>
              <a:t>Kutsutaan yhteistyöhön/mukaan…</a:t>
            </a:r>
            <a:endParaRPr lang="en-US"/>
          </a:p>
          <a:p>
            <a:pPr lvl="1" fontAlgn="base">
              <a:buClr>
                <a:schemeClr val="bg1"/>
              </a:buClr>
            </a:pPr>
            <a:r>
              <a:rPr lang="fi-FI"/>
              <a:t>Miten minun opiskelualani tekisi tämän</a:t>
            </a:r>
            <a:r>
              <a:rPr lang="en-US"/>
              <a:t>​</a:t>
            </a:r>
            <a:br>
              <a:rPr lang="en-US"/>
            </a:br>
            <a:endParaRPr lang="en-US"/>
          </a:p>
          <a:p>
            <a:pPr fontAlgn="base">
              <a:buClr>
                <a:schemeClr val="bg1"/>
              </a:buClr>
            </a:pPr>
            <a:r>
              <a:rPr lang="fi-FI" b="1"/>
              <a:t>Älä </a:t>
            </a:r>
            <a:r>
              <a:rPr lang="fi-FI"/>
              <a:t>kommentoi ”hyvä idea” -tavalla, vaan anna konkreettisia kommentteja, kuten ”muista tauot” tai ”lopuksi ilotulitus”.</a:t>
            </a:r>
          </a:p>
          <a:p>
            <a:pPr fontAlgn="base">
              <a:buClr>
                <a:schemeClr val="bg1"/>
              </a:buClr>
            </a:pPr>
            <a:r>
              <a:rPr lang="en-US"/>
              <a:t>Ota </a:t>
            </a:r>
            <a:r>
              <a:rPr lang="en-US" err="1"/>
              <a:t>kuva</a:t>
            </a:r>
            <a:r>
              <a:rPr lang="en-US"/>
              <a:t> </a:t>
            </a:r>
            <a:r>
              <a:rPr lang="en-US" err="1"/>
              <a:t>paperista</a:t>
            </a:r>
            <a:r>
              <a:rPr lang="en-US"/>
              <a:t> ja </a:t>
            </a:r>
            <a:r>
              <a:rPr lang="en-US" err="1"/>
              <a:t>palauta</a:t>
            </a:r>
            <a:r>
              <a:rPr lang="en-US"/>
              <a:t> se </a:t>
            </a:r>
            <a:r>
              <a:rPr lang="en-US" err="1"/>
              <a:t>alkuperäiselle</a:t>
            </a:r>
            <a:r>
              <a:rPr lang="en-US"/>
              <a:t> </a:t>
            </a:r>
            <a:r>
              <a:rPr lang="en-US" err="1"/>
              <a:t>ryhmälle</a:t>
            </a:r>
            <a:r>
              <a:rPr lang="en-US"/>
              <a:t>. </a:t>
            </a:r>
          </a:p>
        </p:txBody>
      </p:sp>
      <p:sp>
        <p:nvSpPr>
          <p:cNvPr id="9" name="Sisällön paikkamerkki 1">
            <a:extLst>
              <a:ext uri="{FF2B5EF4-FFF2-40B4-BE49-F238E27FC236}">
                <a16:creationId xmlns:a16="http://schemas.microsoft.com/office/drawing/2014/main" id="{7F828E67-90A7-4EFE-B50D-0243E1BF2429}"/>
              </a:ext>
            </a:extLst>
          </p:cNvPr>
          <p:cNvSpPr>
            <a:spLocks noGrp="1"/>
          </p:cNvSpPr>
          <p:nvPr>
            <p:ph sz="half" idx="1"/>
          </p:nvPr>
        </p:nvSpPr>
        <p:spPr>
          <a:xfrm>
            <a:off x="838199" y="1537072"/>
            <a:ext cx="4725319" cy="4841694"/>
          </a:xfrm>
          <a:ln/>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marL="0" lvl="0" indent="0" fontAlgn="base">
              <a:buClr>
                <a:srgbClr val="7ECAD5"/>
              </a:buClr>
              <a:buNone/>
            </a:pPr>
            <a:r>
              <a:rPr lang="en-US" sz="3200" err="1">
                <a:solidFill>
                  <a:prstClr val="black"/>
                </a:solidFill>
              </a:rPr>
              <a:t>Ryhmän</a:t>
            </a:r>
            <a:r>
              <a:rPr lang="en-US" sz="3200">
                <a:solidFill>
                  <a:prstClr val="black"/>
                </a:solidFill>
              </a:rPr>
              <a:t>/</a:t>
            </a:r>
            <a:r>
              <a:rPr lang="en-US" sz="3200" err="1">
                <a:solidFill>
                  <a:prstClr val="black"/>
                </a:solidFill>
              </a:rPr>
              <a:t>parin</a:t>
            </a:r>
            <a:r>
              <a:rPr lang="en-US" sz="3200">
                <a:solidFill>
                  <a:prstClr val="black"/>
                </a:solidFill>
              </a:rPr>
              <a:t> </a:t>
            </a:r>
            <a:r>
              <a:rPr lang="en-US" sz="3200" err="1">
                <a:solidFill>
                  <a:prstClr val="black"/>
                </a:solidFill>
              </a:rPr>
              <a:t>nimet</a:t>
            </a:r>
            <a:r>
              <a:rPr lang="en-US" sz="3200">
                <a:solidFill>
                  <a:prstClr val="black"/>
                </a:solidFill>
              </a:rPr>
              <a:t>:​</a:t>
            </a:r>
          </a:p>
          <a:p>
            <a:pPr marL="0" indent="0" fontAlgn="base">
              <a:buNone/>
            </a:pPr>
            <a:endParaRPr lang="en-US"/>
          </a:p>
          <a:p>
            <a:pPr marL="514350" indent="-514350" fontAlgn="base">
              <a:buClrTx/>
              <a:buFont typeface="+mj-lt"/>
              <a:buAutoNum type="arabicPeriod"/>
            </a:pPr>
            <a:r>
              <a:rPr lang="en-US" err="1">
                <a:solidFill>
                  <a:schemeClr val="tx1"/>
                </a:solidFill>
              </a:rPr>
              <a:t>Lajikokeilu</a:t>
            </a:r>
            <a:r>
              <a:rPr lang="en-US">
                <a:solidFill>
                  <a:schemeClr val="tx1"/>
                </a:solidFill>
              </a:rPr>
              <a:t>​ </a:t>
            </a:r>
            <a:r>
              <a:rPr lang="fi-FI">
                <a:solidFill>
                  <a:prstClr val="black"/>
                </a:solidFill>
              </a:rPr>
              <a:t>–</a:t>
            </a:r>
            <a:r>
              <a:rPr lang="en-US">
                <a:solidFill>
                  <a:schemeClr val="tx1"/>
                </a:solidFill>
              </a:rPr>
              <a:t> </a:t>
            </a:r>
            <a:r>
              <a:rPr lang="en-US" err="1">
                <a:solidFill>
                  <a:schemeClr val="tx1"/>
                </a:solidFill>
              </a:rPr>
              <a:t>mutta</a:t>
            </a:r>
            <a:r>
              <a:rPr lang="en-US">
                <a:solidFill>
                  <a:schemeClr val="tx1"/>
                </a:solidFill>
              </a:rPr>
              <a:t> </a:t>
            </a:r>
            <a:r>
              <a:rPr lang="en-US" err="1">
                <a:solidFill>
                  <a:schemeClr val="tx1"/>
                </a:solidFill>
              </a:rPr>
              <a:t>ei</a:t>
            </a:r>
            <a:r>
              <a:rPr lang="en-US">
                <a:solidFill>
                  <a:schemeClr val="tx1"/>
                </a:solidFill>
              </a:rPr>
              <a:t> </a:t>
            </a:r>
            <a:r>
              <a:rPr lang="en-US" err="1">
                <a:solidFill>
                  <a:schemeClr val="tx1"/>
                </a:solidFill>
              </a:rPr>
              <a:t>urheilulaji</a:t>
            </a:r>
            <a:r>
              <a:rPr lang="en-US">
                <a:solidFill>
                  <a:schemeClr val="tx1"/>
                </a:solidFill>
              </a:rPr>
              <a:t> </a:t>
            </a:r>
            <a:r>
              <a:rPr lang="en-US" err="1">
                <a:solidFill>
                  <a:schemeClr val="tx1"/>
                </a:solidFill>
              </a:rPr>
              <a:t>vaan</a:t>
            </a:r>
            <a:r>
              <a:rPr lang="en-US">
                <a:solidFill>
                  <a:schemeClr val="tx1"/>
                </a:solidFill>
              </a:rPr>
              <a:t>…</a:t>
            </a:r>
          </a:p>
          <a:p>
            <a:pPr marL="514350" indent="-514350" fontAlgn="base">
              <a:buFont typeface="+mj-lt"/>
              <a:buAutoNum type="arabicPeriod"/>
            </a:pPr>
            <a:endParaRPr lang="fi-FI">
              <a:solidFill>
                <a:schemeClr val="tx1"/>
              </a:solidFill>
            </a:endParaRPr>
          </a:p>
          <a:p>
            <a:pPr marL="514350" indent="-514350" fontAlgn="base">
              <a:buFont typeface="+mj-lt"/>
              <a:buAutoNum type="arabicPeriod"/>
            </a:pPr>
            <a:endParaRPr lang="fi-FI" sz="2900">
              <a:solidFill>
                <a:schemeClr val="tx1"/>
              </a:solidFill>
            </a:endParaRPr>
          </a:p>
          <a:p>
            <a:pPr marL="514350" indent="-514350" fontAlgn="base">
              <a:buClrTx/>
              <a:buFont typeface="+mj-lt"/>
              <a:buAutoNum type="arabicPeriod"/>
            </a:pPr>
            <a:r>
              <a:rPr lang="en-US">
                <a:solidFill>
                  <a:schemeClr val="tx1"/>
                </a:solidFill>
              </a:rPr>
              <a:t>​</a:t>
            </a:r>
            <a:r>
              <a:rPr lang="en-US" err="1">
                <a:solidFill>
                  <a:schemeClr val="tx1"/>
                </a:solidFill>
              </a:rPr>
              <a:t>Tutustutaan</a:t>
            </a:r>
            <a:r>
              <a:rPr lang="en-US">
                <a:solidFill>
                  <a:schemeClr val="tx1"/>
                </a:solidFill>
              </a:rPr>
              <a:t> </a:t>
            </a:r>
            <a:r>
              <a:rPr lang="en-US" err="1">
                <a:solidFill>
                  <a:schemeClr val="tx1"/>
                </a:solidFill>
              </a:rPr>
              <a:t>yhdistykseen</a:t>
            </a:r>
            <a:r>
              <a:rPr lang="en-US">
                <a:solidFill>
                  <a:schemeClr val="tx1"/>
                </a:solidFill>
              </a:rPr>
              <a:t>/</a:t>
            </a:r>
            <a:r>
              <a:rPr lang="en-US" err="1">
                <a:solidFill>
                  <a:schemeClr val="tx1"/>
                </a:solidFill>
              </a:rPr>
              <a:t>harrastukseen</a:t>
            </a:r>
            <a:r>
              <a:rPr lang="en-US">
                <a:solidFill>
                  <a:schemeClr val="tx1"/>
                </a:solidFill>
              </a:rPr>
              <a:t>/</a:t>
            </a:r>
            <a:r>
              <a:rPr lang="en-US" err="1">
                <a:solidFill>
                  <a:schemeClr val="tx1"/>
                </a:solidFill>
              </a:rPr>
              <a:t>asiaan</a:t>
            </a:r>
            <a:r>
              <a:rPr lang="en-US">
                <a:solidFill>
                  <a:schemeClr val="tx1"/>
                </a:solidFill>
              </a:rPr>
              <a:t> X</a:t>
            </a:r>
          </a:p>
          <a:p>
            <a:pPr marL="514350" indent="-514350" fontAlgn="base">
              <a:buFont typeface="+mj-lt"/>
              <a:buAutoNum type="arabicPeriod"/>
            </a:pPr>
            <a:endParaRPr lang="fi-FI">
              <a:solidFill>
                <a:schemeClr val="tx1"/>
              </a:solidFill>
            </a:endParaRPr>
          </a:p>
          <a:p>
            <a:pPr marL="514350" indent="-514350" fontAlgn="base">
              <a:buFont typeface="+mj-lt"/>
              <a:buAutoNum type="arabicPeriod"/>
            </a:pPr>
            <a:endParaRPr lang="fi-FI">
              <a:solidFill>
                <a:schemeClr val="tx1"/>
              </a:solidFill>
            </a:endParaRPr>
          </a:p>
          <a:p>
            <a:pPr marL="514350" indent="-514350" fontAlgn="base">
              <a:buClrTx/>
              <a:buFont typeface="+mj-lt"/>
              <a:buAutoNum type="arabicPeriod"/>
            </a:pPr>
            <a:r>
              <a:rPr lang="en-US">
                <a:solidFill>
                  <a:schemeClr val="tx1"/>
                </a:solidFill>
              </a:rPr>
              <a:t>​</a:t>
            </a:r>
            <a:r>
              <a:rPr lang="en-US" err="1">
                <a:solidFill>
                  <a:schemeClr val="tx1"/>
                </a:solidFill>
              </a:rPr>
              <a:t>Kaupungin</a:t>
            </a:r>
            <a:r>
              <a:rPr lang="en-US">
                <a:solidFill>
                  <a:schemeClr val="tx1"/>
                </a:solidFill>
              </a:rPr>
              <a:t> </a:t>
            </a:r>
            <a:r>
              <a:rPr lang="en-US" err="1">
                <a:solidFill>
                  <a:schemeClr val="tx1"/>
                </a:solidFill>
              </a:rPr>
              <a:t>parhaat</a:t>
            </a:r>
            <a:r>
              <a:rPr lang="en-US">
                <a:solidFill>
                  <a:schemeClr val="tx1"/>
                </a:solidFill>
              </a:rPr>
              <a:t> </a:t>
            </a:r>
            <a:r>
              <a:rPr lang="en-US" err="1">
                <a:solidFill>
                  <a:schemeClr val="tx1"/>
                </a:solidFill>
              </a:rPr>
              <a:t>tapahtumat</a:t>
            </a:r>
            <a:r>
              <a:rPr lang="en-US">
                <a:solidFill>
                  <a:schemeClr val="tx1"/>
                </a:solidFill>
              </a:rPr>
              <a:t> </a:t>
            </a:r>
            <a:r>
              <a:rPr lang="en-US" err="1">
                <a:solidFill>
                  <a:schemeClr val="tx1"/>
                </a:solidFill>
              </a:rPr>
              <a:t>alle</a:t>
            </a:r>
            <a:r>
              <a:rPr lang="en-US">
                <a:solidFill>
                  <a:schemeClr val="tx1"/>
                </a:solidFill>
              </a:rPr>
              <a:t> 10e</a:t>
            </a:r>
          </a:p>
          <a:p>
            <a:pPr marL="514350" indent="-514350" fontAlgn="base">
              <a:buFont typeface="+mj-lt"/>
              <a:buAutoNum type="arabicPeriod"/>
            </a:pPr>
            <a:endParaRPr lang="fi-FI">
              <a:solidFill>
                <a:schemeClr val="tx1"/>
              </a:solidFill>
            </a:endParaRPr>
          </a:p>
          <a:p>
            <a:pPr marL="514350" indent="-514350" fontAlgn="base">
              <a:buFont typeface="+mj-lt"/>
              <a:buAutoNum type="arabicPeriod"/>
            </a:pPr>
            <a:endParaRPr lang="fi-FI">
              <a:solidFill>
                <a:schemeClr val="tx1"/>
              </a:solidFill>
            </a:endParaRPr>
          </a:p>
          <a:p>
            <a:pPr marL="514350" indent="-514350" fontAlgn="base">
              <a:buClr>
                <a:schemeClr val="tx1"/>
              </a:buClr>
              <a:buFont typeface="+mj-lt"/>
              <a:buAutoNum type="arabicPeriod"/>
            </a:pPr>
            <a:r>
              <a:rPr lang="fi-FI">
                <a:solidFill>
                  <a:schemeClr val="tx1"/>
                </a:solidFill>
              </a:rPr>
              <a:t> Syödään yhdessä </a:t>
            </a:r>
            <a:r>
              <a:rPr lang="fi-FI">
                <a:solidFill>
                  <a:prstClr val="black"/>
                </a:solidFill>
              </a:rPr>
              <a:t>– illallinen twistillä</a:t>
            </a:r>
            <a:endParaRPr lang="fi-FI">
              <a:solidFill>
                <a:schemeClr val="tx1"/>
              </a:solidFill>
            </a:endParaRPr>
          </a:p>
        </p:txBody>
      </p:sp>
    </p:spTree>
    <p:extLst>
      <p:ext uri="{BB962C8B-B14F-4D97-AF65-F5344CB8AC3E}">
        <p14:creationId xmlns:p14="http://schemas.microsoft.com/office/powerpoint/2010/main" val="1638319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ruutu 3">
            <a:extLst>
              <a:ext uri="{FF2B5EF4-FFF2-40B4-BE49-F238E27FC236}">
                <a16:creationId xmlns:a16="http://schemas.microsoft.com/office/drawing/2014/main" id="{C8F84F82-E195-45FF-9994-CD893A77C71B}"/>
              </a:ext>
            </a:extLst>
          </p:cNvPr>
          <p:cNvSpPr txBox="1"/>
          <p:nvPr/>
        </p:nvSpPr>
        <p:spPr>
          <a:xfrm>
            <a:off x="501805" y="390293"/>
            <a:ext cx="2520175" cy="379141"/>
          </a:xfrm>
          <a:prstGeom prst="rect">
            <a:avLst/>
          </a:prstGeom>
          <a:noFill/>
        </p:spPr>
        <p:txBody>
          <a:bodyPr wrap="square" rtlCol="0">
            <a:spAutoFit/>
          </a:bodyPr>
          <a:lstStyle/>
          <a:p>
            <a:r>
              <a:rPr lang="fi-FI" dirty="0">
                <a:solidFill>
                  <a:schemeClr val="accent1"/>
                </a:solidFill>
              </a:rPr>
              <a:t>Tehtävä</a:t>
            </a:r>
          </a:p>
        </p:txBody>
      </p:sp>
      <p:sp>
        <p:nvSpPr>
          <p:cNvPr id="2" name="Otsikko 1">
            <a:extLst>
              <a:ext uri="{FF2B5EF4-FFF2-40B4-BE49-F238E27FC236}">
                <a16:creationId xmlns:a16="http://schemas.microsoft.com/office/drawing/2014/main" id="{C7A9A91C-2249-4DAD-A1F9-FE67181B1752}"/>
              </a:ext>
            </a:extLst>
          </p:cNvPr>
          <p:cNvSpPr>
            <a:spLocks noGrp="1"/>
          </p:cNvSpPr>
          <p:nvPr>
            <p:ph type="title"/>
          </p:nvPr>
        </p:nvSpPr>
        <p:spPr/>
        <p:txBody>
          <a:bodyPr>
            <a:normAutofit/>
          </a:bodyPr>
          <a:lstStyle/>
          <a:p>
            <a:r>
              <a:rPr lang="fi-FI" dirty="0"/>
              <a:t>Suunnittele ja ideoi 4/4 – </a:t>
            </a:r>
            <a:r>
              <a:rPr lang="fi-FI" dirty="0" err="1"/>
              <a:t>checklist</a:t>
            </a:r>
            <a:endParaRPr lang="fi-FI" dirty="0"/>
          </a:p>
        </p:txBody>
      </p:sp>
      <p:sp>
        <p:nvSpPr>
          <p:cNvPr id="3" name="Sisällön paikkamerkki 2">
            <a:extLst>
              <a:ext uri="{FF2B5EF4-FFF2-40B4-BE49-F238E27FC236}">
                <a16:creationId xmlns:a16="http://schemas.microsoft.com/office/drawing/2014/main" id="{0918DF01-8DE3-4997-9B85-C7F093F8FBB7}"/>
              </a:ext>
            </a:extLst>
          </p:cNvPr>
          <p:cNvSpPr>
            <a:spLocks noGrp="1"/>
          </p:cNvSpPr>
          <p:nvPr>
            <p:ph idx="1"/>
          </p:nvPr>
        </p:nvSpPr>
        <p:spPr>
          <a:xfrm>
            <a:off x="853225" y="1861851"/>
            <a:ext cx="10547465" cy="4692776"/>
          </a:xfrm>
        </p:spPr>
        <p:txBody>
          <a:bodyPr>
            <a:normAutofit/>
          </a:bodyPr>
          <a:lstStyle/>
          <a:p>
            <a:pPr marL="0" indent="0" fontAlgn="base">
              <a:buNone/>
            </a:pPr>
            <a:r>
              <a:rPr lang="fi-FI" b="1"/>
              <a:t>Täyttävätkö ideat edes osan seuraavista ehdoista? </a:t>
            </a:r>
            <a:br>
              <a:rPr lang="fi-FI" b="1"/>
            </a:br>
            <a:r>
              <a:rPr lang="fi-FI" b="1"/>
              <a:t>Muokatkaa ideoita niin että ehdot täyttyvät</a:t>
            </a:r>
            <a:r>
              <a:rPr lang="fi-FI"/>
              <a:t>: </a:t>
            </a:r>
            <a:br>
              <a:rPr lang="fi-FI" b="1"/>
            </a:br>
            <a:br>
              <a:rPr lang="fi-FI" b="1"/>
            </a:br>
            <a:r>
              <a:rPr lang="fi-FI"/>
              <a:t>[ ] Ihmiset tutustuvat toisiinsa</a:t>
            </a:r>
            <a:r>
              <a:rPr lang="en-US"/>
              <a:t>​</a:t>
            </a:r>
          </a:p>
          <a:p>
            <a:pPr marL="0" indent="0" fontAlgn="base">
              <a:buNone/>
            </a:pPr>
            <a:r>
              <a:rPr lang="fi-FI"/>
              <a:t>[ ] Ottaisit osaa itsekin</a:t>
            </a:r>
            <a:endParaRPr lang="en-US"/>
          </a:p>
          <a:p>
            <a:pPr marL="0" indent="0" fontAlgn="base">
              <a:buNone/>
            </a:pPr>
            <a:r>
              <a:rPr lang="fi-FI"/>
              <a:t>[ ] Jokainen tuntee olonsa tervetulleeksi omana itsenään</a:t>
            </a:r>
            <a:endParaRPr lang="en-US"/>
          </a:p>
          <a:p>
            <a:pPr marL="0" indent="0" fontAlgn="base">
              <a:buNone/>
            </a:pPr>
            <a:r>
              <a:rPr lang="fi-FI"/>
              <a:t>[ ] Alkoholi ei edistä suoritusta/ei oleteta alkoholin nauttimista</a:t>
            </a:r>
            <a:r>
              <a:rPr lang="en-US"/>
              <a:t>​</a:t>
            </a:r>
          </a:p>
          <a:p>
            <a:pPr marL="0" indent="0" fontAlgn="base">
              <a:buNone/>
            </a:pPr>
            <a:r>
              <a:rPr lang="fi-FI"/>
              <a:t>[ ] Ei edellytä toisiin ihmisiin koskemista</a:t>
            </a:r>
          </a:p>
          <a:p>
            <a:pPr marL="0" indent="0" fontAlgn="base">
              <a:buNone/>
            </a:pPr>
            <a:r>
              <a:rPr lang="fi-FI"/>
              <a:t>[ ] Toiminnalla on selkeä idea, mitä siellä tehdään ja tavoite, miksi ollaan juuri tätä tekemässä.</a:t>
            </a:r>
          </a:p>
        </p:txBody>
      </p:sp>
    </p:spTree>
    <p:extLst>
      <p:ext uri="{BB962C8B-B14F-4D97-AF65-F5344CB8AC3E}">
        <p14:creationId xmlns:p14="http://schemas.microsoft.com/office/powerpoint/2010/main" val="54382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iruutu 6">
            <a:extLst>
              <a:ext uri="{FF2B5EF4-FFF2-40B4-BE49-F238E27FC236}">
                <a16:creationId xmlns:a16="http://schemas.microsoft.com/office/drawing/2014/main" id="{1DCA5E98-5CEE-4019-B5C7-D9A9D7312EE1}"/>
              </a:ext>
            </a:extLst>
          </p:cNvPr>
          <p:cNvSpPr txBox="1"/>
          <p:nvPr/>
        </p:nvSpPr>
        <p:spPr>
          <a:xfrm>
            <a:off x="501805" y="390293"/>
            <a:ext cx="2520175" cy="379141"/>
          </a:xfrm>
          <a:prstGeom prst="rect">
            <a:avLst/>
          </a:prstGeom>
          <a:noFill/>
        </p:spPr>
        <p:txBody>
          <a:bodyPr wrap="square" rtlCol="0">
            <a:spAutoFit/>
          </a:bodyPr>
          <a:lstStyle/>
          <a:p>
            <a:r>
              <a:rPr lang="fi-FI" dirty="0">
                <a:solidFill>
                  <a:schemeClr val="accent1"/>
                </a:solidFill>
              </a:rPr>
              <a:t>Tehtävä</a:t>
            </a:r>
          </a:p>
        </p:txBody>
      </p:sp>
      <p:sp>
        <p:nvSpPr>
          <p:cNvPr id="4" name="Otsikko 3">
            <a:extLst>
              <a:ext uri="{FF2B5EF4-FFF2-40B4-BE49-F238E27FC236}">
                <a16:creationId xmlns:a16="http://schemas.microsoft.com/office/drawing/2014/main" id="{FD166811-0FB8-4A24-A614-793EA3D10859}"/>
              </a:ext>
            </a:extLst>
          </p:cNvPr>
          <p:cNvSpPr>
            <a:spLocks noGrp="1"/>
          </p:cNvSpPr>
          <p:nvPr>
            <p:ph type="title"/>
          </p:nvPr>
        </p:nvSpPr>
        <p:spPr/>
        <p:txBody>
          <a:bodyPr/>
          <a:lstStyle/>
          <a:p>
            <a:r>
              <a:rPr lang="fi-FI" dirty="0"/>
              <a:t>Ennen ensimmäistä illanviettoa</a:t>
            </a:r>
          </a:p>
        </p:txBody>
      </p:sp>
      <p:sp>
        <p:nvSpPr>
          <p:cNvPr id="5" name="Sisällön paikkamerkki 4">
            <a:extLst>
              <a:ext uri="{FF2B5EF4-FFF2-40B4-BE49-F238E27FC236}">
                <a16:creationId xmlns:a16="http://schemas.microsoft.com/office/drawing/2014/main" id="{6319ABFE-F589-4B2C-8CC0-32EFAC4890B5}"/>
              </a:ext>
            </a:extLst>
          </p:cNvPr>
          <p:cNvSpPr>
            <a:spLocks noGrp="1"/>
          </p:cNvSpPr>
          <p:nvPr>
            <p:ph idx="1"/>
          </p:nvPr>
        </p:nvSpPr>
        <p:spPr/>
        <p:txBody>
          <a:bodyPr/>
          <a:lstStyle/>
          <a:p>
            <a:pPr marL="0" indent="0">
              <a:buNone/>
            </a:pPr>
            <a:r>
              <a:rPr lang="fi-FI" b="1"/>
              <a:t>Kysy fukseilta:</a:t>
            </a:r>
          </a:p>
          <a:p>
            <a:pPr marL="0" indent="0">
              <a:buNone/>
            </a:pPr>
            <a:br>
              <a:rPr lang="fi-FI"/>
            </a:br>
            <a:r>
              <a:rPr lang="fi-FI"/>
              <a:t>1. Mitä odotat tältä illalta?</a:t>
            </a:r>
            <a:br>
              <a:rPr lang="fi-FI"/>
            </a:br>
            <a:endParaRPr lang="fi-FI"/>
          </a:p>
          <a:p>
            <a:pPr marL="0" indent="0">
              <a:buNone/>
            </a:pPr>
            <a:r>
              <a:rPr lang="fi-FI"/>
              <a:t>2. Mitä toivoisit muilta ryhmän jäseniltä illan suhteen?</a:t>
            </a:r>
            <a:br>
              <a:rPr lang="fi-FI"/>
            </a:br>
            <a:endParaRPr lang="fi-FI"/>
          </a:p>
          <a:p>
            <a:pPr marL="0" indent="0">
              <a:buNone/>
            </a:pPr>
            <a:r>
              <a:rPr lang="fi-FI"/>
              <a:t>3. Mietityttääkö illassa jokin?</a:t>
            </a:r>
            <a:br>
              <a:rPr lang="fi-FI"/>
            </a:br>
            <a:endParaRPr lang="fi-FI"/>
          </a:p>
          <a:p>
            <a:pPr marL="0" indent="0">
              <a:buNone/>
            </a:pPr>
            <a:r>
              <a:rPr lang="fi-FI"/>
              <a:t>4. Miten mahdollistetaan kaikille mukava yhteinen ilta?</a:t>
            </a:r>
          </a:p>
          <a:p>
            <a:pPr marL="0" indent="0">
              <a:buNone/>
            </a:pPr>
            <a:endParaRPr lang="fi-FI"/>
          </a:p>
        </p:txBody>
      </p:sp>
      <p:pic>
        <p:nvPicPr>
          <p:cNvPr id="6" name="Picture 11">
            <a:extLst>
              <a:ext uri="{FF2B5EF4-FFF2-40B4-BE49-F238E27FC236}">
                <a16:creationId xmlns:a16="http://schemas.microsoft.com/office/drawing/2014/main" id="{2EBAA943-16B0-4D3A-B52A-B956A3F91416}"/>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5967" r="59156"/>
          <a:stretch/>
        </p:blipFill>
        <p:spPr>
          <a:xfrm flipH="1">
            <a:off x="9298020" y="3173403"/>
            <a:ext cx="2389219" cy="3106102"/>
          </a:xfrm>
          <a:prstGeom prst="rect">
            <a:avLst/>
          </a:prstGeom>
        </p:spPr>
      </p:pic>
    </p:spTree>
    <p:extLst>
      <p:ext uri="{BB962C8B-B14F-4D97-AF65-F5344CB8AC3E}">
        <p14:creationId xmlns:p14="http://schemas.microsoft.com/office/powerpoint/2010/main" val="1187715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EE4DB92B-9920-4C6F-971F-F4265FA2A19A}"/>
              </a:ext>
            </a:extLst>
          </p:cNvPr>
          <p:cNvSpPr>
            <a:spLocks noGrp="1"/>
          </p:cNvSpPr>
          <p:nvPr>
            <p:ph type="title"/>
          </p:nvPr>
        </p:nvSpPr>
        <p:spPr/>
        <p:txBody>
          <a:bodyPr/>
          <a:lstStyle/>
          <a:p>
            <a:r>
              <a:rPr lang="fi-FI" dirty="0"/>
              <a:t>Huolen puheeksi ottaminen </a:t>
            </a:r>
            <a:br>
              <a:rPr lang="fi-FI" dirty="0"/>
            </a:br>
            <a:r>
              <a:rPr lang="fi-FI" dirty="0"/>
              <a:t>ja mistä apua</a:t>
            </a:r>
          </a:p>
        </p:txBody>
      </p:sp>
    </p:spTree>
    <p:extLst>
      <p:ext uri="{BB962C8B-B14F-4D97-AF65-F5344CB8AC3E}">
        <p14:creationId xmlns:p14="http://schemas.microsoft.com/office/powerpoint/2010/main" val="28045166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5215B7E7-2F9A-4ED7-9EAD-493283CD7068}"/>
              </a:ext>
            </a:extLst>
          </p:cNvPr>
          <p:cNvSpPr txBox="1"/>
          <p:nvPr/>
        </p:nvSpPr>
        <p:spPr>
          <a:xfrm>
            <a:off x="501805" y="390293"/>
            <a:ext cx="2520175" cy="379141"/>
          </a:xfrm>
          <a:prstGeom prst="rect">
            <a:avLst/>
          </a:prstGeom>
          <a:noFill/>
        </p:spPr>
        <p:txBody>
          <a:bodyPr wrap="square" rtlCol="0">
            <a:spAutoFit/>
          </a:bodyPr>
          <a:lstStyle/>
          <a:p>
            <a:r>
              <a:rPr lang="fi-FI" dirty="0">
                <a:solidFill>
                  <a:schemeClr val="accent1"/>
                </a:solidFill>
              </a:rPr>
              <a:t>Tehtävä</a:t>
            </a:r>
          </a:p>
        </p:txBody>
      </p:sp>
      <p:sp>
        <p:nvSpPr>
          <p:cNvPr id="3" name="Otsikko 2">
            <a:extLst>
              <a:ext uri="{FF2B5EF4-FFF2-40B4-BE49-F238E27FC236}">
                <a16:creationId xmlns:a16="http://schemas.microsoft.com/office/drawing/2014/main" id="{E815905E-FE57-40F5-BE95-DAD0ACA1CB00}"/>
              </a:ext>
            </a:extLst>
          </p:cNvPr>
          <p:cNvSpPr>
            <a:spLocks noGrp="1"/>
          </p:cNvSpPr>
          <p:nvPr>
            <p:ph type="title"/>
          </p:nvPr>
        </p:nvSpPr>
        <p:spPr/>
        <p:txBody>
          <a:bodyPr/>
          <a:lstStyle/>
          <a:p>
            <a:r>
              <a:rPr lang="fi-FI" dirty="0"/>
              <a:t>Case </a:t>
            </a:r>
            <a:r>
              <a:rPr lang="fi-FI" dirty="0" err="1"/>
              <a:t>Aati</a:t>
            </a:r>
            <a:r>
              <a:rPr lang="fi-FI" dirty="0"/>
              <a:t> ja case Paju</a:t>
            </a:r>
          </a:p>
        </p:txBody>
      </p:sp>
      <p:sp>
        <p:nvSpPr>
          <p:cNvPr id="4" name="Sisällön paikkamerkki 3">
            <a:extLst>
              <a:ext uri="{FF2B5EF4-FFF2-40B4-BE49-F238E27FC236}">
                <a16:creationId xmlns:a16="http://schemas.microsoft.com/office/drawing/2014/main" id="{29715863-1F1F-4660-95A6-D3398CED3730}"/>
              </a:ext>
            </a:extLst>
          </p:cNvPr>
          <p:cNvSpPr>
            <a:spLocks noGrp="1"/>
          </p:cNvSpPr>
          <p:nvPr>
            <p:ph idx="1"/>
          </p:nvPr>
        </p:nvSpPr>
        <p:spPr/>
        <p:txBody>
          <a:bodyPr/>
          <a:lstStyle/>
          <a:p>
            <a:r>
              <a:rPr lang="fi-FI"/>
              <a:t>Jakaannutaan kolmen hengen ryhmiin </a:t>
            </a:r>
          </a:p>
          <a:p>
            <a:r>
              <a:rPr lang="fi-FI"/>
              <a:t>Puolet ryhmistä miettii esimerkkiä 1 ja puolet esimerkkiä 2, </a:t>
            </a:r>
            <a:br>
              <a:rPr lang="fi-FI"/>
            </a:br>
            <a:r>
              <a:rPr lang="fi-FI"/>
              <a:t>kun olette valmiit, siirtykää toiseen tehtävään</a:t>
            </a:r>
          </a:p>
          <a:p>
            <a:r>
              <a:rPr lang="fi-FI"/>
              <a:t>Kirjatkaa vastauksenne ylös</a:t>
            </a:r>
          </a:p>
          <a:p>
            <a:r>
              <a:rPr lang="fi-FI"/>
              <a:t>Aikaa 5 min.</a:t>
            </a:r>
          </a:p>
          <a:p>
            <a:pPr marL="0" indent="0">
              <a:buNone/>
            </a:pPr>
            <a:endParaRPr lang="fi-FI"/>
          </a:p>
        </p:txBody>
      </p:sp>
    </p:spTree>
    <p:extLst>
      <p:ext uri="{BB962C8B-B14F-4D97-AF65-F5344CB8AC3E}">
        <p14:creationId xmlns:p14="http://schemas.microsoft.com/office/powerpoint/2010/main" val="3833736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CE97C58-5AFE-4066-924B-1CBF2E398BCF}"/>
              </a:ext>
            </a:extLst>
          </p:cNvPr>
          <p:cNvSpPr>
            <a:spLocks noGrp="1"/>
          </p:cNvSpPr>
          <p:nvPr>
            <p:ph type="title"/>
          </p:nvPr>
        </p:nvSpPr>
        <p:spPr>
          <a:xfrm>
            <a:off x="527304" y="145229"/>
            <a:ext cx="2947416" cy="646801"/>
          </a:xfrm>
        </p:spPr>
        <p:txBody>
          <a:bodyPr>
            <a:normAutofit/>
          </a:bodyPr>
          <a:lstStyle/>
          <a:p>
            <a:r>
              <a:rPr lang="fi-FI" sz="800" dirty="0">
                <a:solidFill>
                  <a:schemeClr val="accent1"/>
                </a:solidFill>
              </a:rPr>
              <a:t>Tehtävä jatkuu</a:t>
            </a:r>
          </a:p>
        </p:txBody>
      </p:sp>
      <p:sp>
        <p:nvSpPr>
          <p:cNvPr id="3" name="Sisällön paikkamerkki 2">
            <a:extLst>
              <a:ext uri="{FF2B5EF4-FFF2-40B4-BE49-F238E27FC236}">
                <a16:creationId xmlns:a16="http://schemas.microsoft.com/office/drawing/2014/main" id="{E4D7A3E6-7210-4B33-98D6-5CB923A43EA1}"/>
              </a:ext>
            </a:extLst>
          </p:cNvPr>
          <p:cNvSpPr>
            <a:spLocks noGrp="1"/>
          </p:cNvSpPr>
          <p:nvPr>
            <p:ph idx="1"/>
          </p:nvPr>
        </p:nvSpPr>
        <p:spPr>
          <a:xfrm>
            <a:off x="853225" y="468630"/>
            <a:ext cx="10547465" cy="6085997"/>
          </a:xfrm>
        </p:spPr>
        <p:txBody>
          <a:bodyPr>
            <a:normAutofit fontScale="92500" lnSpcReduction="20000"/>
          </a:bodyPr>
          <a:lstStyle/>
          <a:p>
            <a:pPr marL="0" indent="0">
              <a:lnSpc>
                <a:spcPct val="100000"/>
              </a:lnSpc>
              <a:spcBef>
                <a:spcPts val="0"/>
              </a:spcBef>
              <a:buNone/>
            </a:pPr>
            <a:r>
              <a:rPr lang="fi-FI" sz="3200" b="1" dirty="0"/>
              <a:t>1.</a:t>
            </a:r>
            <a:r>
              <a:rPr lang="fi-FI" sz="2400" dirty="0"/>
              <a:t> </a:t>
            </a:r>
            <a:r>
              <a:rPr lang="fi-FI" sz="2600" dirty="0"/>
              <a:t>Aloittava opiskelija </a:t>
            </a:r>
            <a:r>
              <a:rPr lang="fi-FI" sz="2600" dirty="0" err="1"/>
              <a:t>Aati</a:t>
            </a:r>
            <a:r>
              <a:rPr lang="fi-FI" sz="2600" dirty="0"/>
              <a:t> kertoo, että on todella stressaantunut opintojen aloituksesta, eikä saa oikein nukuttua. Hän kokee, ettei ole riittävän hyvä opiskellakseen omalla alallaan. </a:t>
            </a:r>
            <a:endParaRPr lang="fi-FI" sz="2600" dirty="0">
              <a:cs typeface="Calibri" panose="020F0502020204030204"/>
            </a:endParaRPr>
          </a:p>
          <a:p>
            <a:pPr marL="397800" lvl="1" indent="0">
              <a:lnSpc>
                <a:spcPct val="100000"/>
              </a:lnSpc>
              <a:spcBef>
                <a:spcPts val="0"/>
              </a:spcBef>
              <a:buNone/>
            </a:pPr>
            <a:endParaRPr lang="en-US" sz="2600" dirty="0">
              <a:solidFill>
                <a:srgbClr val="000000"/>
              </a:solidFill>
            </a:endParaRPr>
          </a:p>
          <a:p>
            <a:pPr>
              <a:lnSpc>
                <a:spcPct val="100000"/>
              </a:lnSpc>
              <a:spcBef>
                <a:spcPts val="0"/>
              </a:spcBef>
            </a:pPr>
            <a:r>
              <a:rPr lang="fi-FI" sz="2600" b="1" dirty="0"/>
              <a:t>Mitä tarkentavia kysymyksiä kysytte? </a:t>
            </a:r>
          </a:p>
          <a:p>
            <a:pPr>
              <a:lnSpc>
                <a:spcPct val="100000"/>
              </a:lnSpc>
              <a:spcBef>
                <a:spcPts val="0"/>
              </a:spcBef>
            </a:pPr>
            <a:r>
              <a:rPr lang="fi-FI" sz="2600" b="1" dirty="0"/>
              <a:t>Miten tuette/ohjaatte </a:t>
            </a:r>
            <a:r>
              <a:rPr lang="fi-FI" sz="2600" b="1" dirty="0" err="1"/>
              <a:t>Aatia</a:t>
            </a:r>
            <a:r>
              <a:rPr lang="fi-FI" sz="2600" b="1" dirty="0"/>
              <a:t>?</a:t>
            </a:r>
          </a:p>
          <a:p>
            <a:pPr marL="0" indent="0">
              <a:lnSpc>
                <a:spcPct val="100000"/>
              </a:lnSpc>
              <a:spcBef>
                <a:spcPts val="0"/>
              </a:spcBef>
              <a:buNone/>
            </a:pPr>
            <a:r>
              <a:rPr lang="fi-FI" b="1" dirty="0"/>
              <a:t>______________________________________________________________</a:t>
            </a:r>
          </a:p>
          <a:p>
            <a:pPr marL="0" indent="0">
              <a:lnSpc>
                <a:spcPct val="100000"/>
              </a:lnSpc>
              <a:spcBef>
                <a:spcPts val="0"/>
              </a:spcBef>
              <a:buNone/>
            </a:pPr>
            <a:endParaRPr lang="fi-FI" b="1" dirty="0"/>
          </a:p>
          <a:p>
            <a:pPr marL="0" indent="0">
              <a:lnSpc>
                <a:spcPct val="100000"/>
              </a:lnSpc>
              <a:spcBef>
                <a:spcPts val="0"/>
              </a:spcBef>
              <a:buNone/>
            </a:pPr>
            <a:r>
              <a:rPr lang="fi-FI" sz="3600" b="1" dirty="0"/>
              <a:t>2. </a:t>
            </a:r>
            <a:r>
              <a:rPr lang="fi-FI" sz="2600" dirty="0"/>
              <a:t>Aloittava opiskelija Paju on viihtynyt ensimmäisen opiskelukuukauden tiiviisti opiskelijabileissä ja  ryhmätapaamisissa. Paju on mukava ja sosiaalinen, mutta hän ei osaa kontrolloida alkoholin käyttöään ja sammuu illanvietoissa aina jossain vaiheessa.</a:t>
            </a:r>
          </a:p>
          <a:p>
            <a:pPr>
              <a:lnSpc>
                <a:spcPct val="100000"/>
              </a:lnSpc>
              <a:spcBef>
                <a:spcPts val="0"/>
              </a:spcBef>
            </a:pPr>
            <a:endParaRPr lang="fi-FI" sz="2600" dirty="0"/>
          </a:p>
          <a:p>
            <a:pPr marL="0" indent="0">
              <a:lnSpc>
                <a:spcPct val="100000"/>
              </a:lnSpc>
              <a:spcBef>
                <a:spcPts val="0"/>
              </a:spcBef>
              <a:buNone/>
            </a:pPr>
            <a:r>
              <a:rPr lang="fi-FI" sz="2600" dirty="0"/>
              <a:t>Pajusta on tullut muulle fuksiryhmälle taakka, josta muut joutuvat kantamaan huolta jo illan alkutunteina. Baariin Pajusta ei yleensä ole ja taksit suostuvat harvoin ottamaan hänet kyytiin. Paju ei ole väkivaltainen ja häpeää käytöstään illanviettojen jälkeen.</a:t>
            </a:r>
          </a:p>
          <a:p>
            <a:pPr>
              <a:lnSpc>
                <a:spcPct val="100000"/>
              </a:lnSpc>
              <a:spcBef>
                <a:spcPts val="0"/>
              </a:spcBef>
            </a:pPr>
            <a:endParaRPr lang="fi-FI" sz="2600" dirty="0"/>
          </a:p>
          <a:p>
            <a:pPr>
              <a:lnSpc>
                <a:spcPct val="100000"/>
              </a:lnSpc>
              <a:spcBef>
                <a:spcPts val="0"/>
              </a:spcBef>
            </a:pPr>
            <a:r>
              <a:rPr lang="fi-FI" sz="2600" b="1" dirty="0"/>
              <a:t>Miten otatte asian puheeksi Pajun kanssa?</a:t>
            </a:r>
          </a:p>
          <a:p>
            <a:pPr marL="0" indent="0">
              <a:buNone/>
            </a:pPr>
            <a:endParaRPr lang="fi-FI" dirty="0"/>
          </a:p>
        </p:txBody>
      </p:sp>
    </p:spTree>
    <p:extLst>
      <p:ext uri="{BB962C8B-B14F-4D97-AF65-F5344CB8AC3E}">
        <p14:creationId xmlns:p14="http://schemas.microsoft.com/office/powerpoint/2010/main" val="942129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9B3AFB3-9B26-4E5F-8A2D-E28B42E0E9A6}"/>
              </a:ext>
            </a:extLst>
          </p:cNvPr>
          <p:cNvSpPr>
            <a:spLocks noGrp="1"/>
          </p:cNvSpPr>
          <p:nvPr>
            <p:ph type="title"/>
          </p:nvPr>
        </p:nvSpPr>
        <p:spPr/>
        <p:txBody>
          <a:bodyPr/>
          <a:lstStyle/>
          <a:p>
            <a:r>
              <a:rPr lang="fi-FI" dirty="0">
                <a:latin typeface="+mn-lt"/>
              </a:rPr>
              <a:t>Auta opiskelukaveria, ota huoli puheeksi</a:t>
            </a:r>
          </a:p>
        </p:txBody>
      </p:sp>
      <p:sp>
        <p:nvSpPr>
          <p:cNvPr id="3" name="Sisällön paikkamerkki 2">
            <a:extLst>
              <a:ext uri="{FF2B5EF4-FFF2-40B4-BE49-F238E27FC236}">
                <a16:creationId xmlns:a16="http://schemas.microsoft.com/office/drawing/2014/main" id="{FFD19032-80A8-40D8-A549-C5017EDD6F8C}"/>
              </a:ext>
            </a:extLst>
          </p:cNvPr>
          <p:cNvSpPr>
            <a:spLocks noGrp="1"/>
          </p:cNvSpPr>
          <p:nvPr>
            <p:ph idx="1"/>
          </p:nvPr>
        </p:nvSpPr>
        <p:spPr/>
        <p:txBody>
          <a:bodyPr>
            <a:normAutofit/>
          </a:bodyPr>
          <a:lstStyle/>
          <a:p>
            <a:pPr marL="360000" lvl="1">
              <a:spcBef>
                <a:spcPts val="1200"/>
              </a:spcBef>
              <a:buFont typeface="Arial" panose="020B0604020202020204" pitchFamily="34" charset="0"/>
              <a:buChar char="•"/>
            </a:pPr>
            <a:r>
              <a:rPr lang="fi-FI" sz="2400"/>
              <a:t>Tuutorit ja opiskelijat ovat avainasemassa opiskelijatovereiden mielen hyvinvointiin ja päihteisiin liittyvien ongelmien tunnistamisessa.</a:t>
            </a:r>
          </a:p>
          <a:p>
            <a:pPr marL="360000" lvl="1">
              <a:spcBef>
                <a:spcPts val="1200"/>
              </a:spcBef>
              <a:buFont typeface="Arial" panose="020B0604020202020204" pitchFamily="34" charset="0"/>
              <a:buChar char="•"/>
            </a:pPr>
            <a:r>
              <a:rPr lang="fi-FI" sz="2400"/>
              <a:t>Ilmaise huolesi suoraan, esim. ”miten jaksat?”, ”</a:t>
            </a:r>
            <a:r>
              <a:rPr lang="fi-FI" sz="2400" err="1"/>
              <a:t>mä</a:t>
            </a:r>
            <a:r>
              <a:rPr lang="fi-FI" sz="2400"/>
              <a:t> olen huolissani…”.</a:t>
            </a:r>
          </a:p>
          <a:p>
            <a:pPr marL="360000" lvl="1">
              <a:spcBef>
                <a:spcPts val="1200"/>
              </a:spcBef>
              <a:buFont typeface="Arial" panose="020B0604020202020204" pitchFamily="34" charset="0"/>
              <a:buChar char="•"/>
            </a:pPr>
            <a:r>
              <a:rPr lang="fi-FI" sz="2400"/>
              <a:t>Kerro omasta huolestasi tai havainnoista, joita olet tehnyt.</a:t>
            </a:r>
          </a:p>
          <a:p>
            <a:pPr marL="360000" lvl="1">
              <a:spcBef>
                <a:spcPts val="1200"/>
              </a:spcBef>
              <a:buFont typeface="Arial" panose="020B0604020202020204" pitchFamily="34" charset="0"/>
              <a:buChar char="•"/>
            </a:pPr>
            <a:r>
              <a:rPr lang="fi-FI" sz="2400"/>
              <a:t>Keskity kuuntelemaan toista ja kysy lisää tarvittaessa (varmista, että olet ymmärtänyt, mistä on kysymys),</a:t>
            </a:r>
            <a:r>
              <a:rPr lang="fi-FI" sz="2400">
                <a:solidFill>
                  <a:srgbClr val="FF0000"/>
                </a:solidFill>
              </a:rPr>
              <a:t> </a:t>
            </a:r>
            <a:r>
              <a:rPr lang="en-US" sz="2400"/>
              <a:t>“</a:t>
            </a:r>
            <a:r>
              <a:rPr lang="en-US" sz="2400" err="1"/>
              <a:t>mitä</a:t>
            </a:r>
            <a:r>
              <a:rPr lang="en-US" sz="2400"/>
              <a:t> </a:t>
            </a:r>
            <a:r>
              <a:rPr lang="en-US" sz="2400" err="1"/>
              <a:t>toivot</a:t>
            </a:r>
            <a:r>
              <a:rPr lang="en-US" sz="2400"/>
              <a:t> </a:t>
            </a:r>
            <a:r>
              <a:rPr lang="en-US" sz="2400" err="1"/>
              <a:t>minulta</a:t>
            </a:r>
            <a:r>
              <a:rPr lang="en-US" sz="2400"/>
              <a:t> </a:t>
            </a:r>
            <a:r>
              <a:rPr lang="en-US" sz="2400" err="1"/>
              <a:t>juuri</a:t>
            </a:r>
            <a:r>
              <a:rPr lang="en-US" sz="2400"/>
              <a:t> </a:t>
            </a:r>
            <a:r>
              <a:rPr lang="en-US" sz="2400" err="1"/>
              <a:t>nyt</a:t>
            </a:r>
            <a:r>
              <a:rPr lang="en-US" sz="2400"/>
              <a:t>?”</a:t>
            </a:r>
            <a:endParaRPr lang="fi-FI" sz="2400">
              <a:solidFill>
                <a:srgbClr val="FF0000"/>
              </a:solidFill>
            </a:endParaRPr>
          </a:p>
          <a:p>
            <a:pPr marL="360000" lvl="1">
              <a:spcBef>
                <a:spcPts val="1200"/>
              </a:spcBef>
              <a:buFont typeface="Arial" panose="020B0604020202020204" pitchFamily="34" charset="0"/>
              <a:buChar char="•"/>
            </a:pPr>
            <a:r>
              <a:rPr lang="fi-FI" sz="2400"/>
              <a:t>Muista, että sinun ei tarvitse osata ratkaista ongelmaa.</a:t>
            </a:r>
          </a:p>
          <a:p>
            <a:pPr marL="360000" lvl="1">
              <a:spcBef>
                <a:spcPts val="1200"/>
              </a:spcBef>
              <a:buFont typeface="Arial" panose="020B0604020202020204" pitchFamily="34" charset="0"/>
              <a:buChar char="•"/>
            </a:pPr>
            <a:r>
              <a:rPr lang="fi-FI" sz="2400"/>
              <a:t>Miettikää yhdessä, mistä tilanteeseen voi saada apua – huolen kanssa ei kannata jäädä yksin.</a:t>
            </a:r>
          </a:p>
          <a:p>
            <a:pPr marL="360000" lvl="1">
              <a:spcBef>
                <a:spcPts val="1200"/>
              </a:spcBef>
              <a:buFont typeface="Arial" panose="020B0604020202020204" pitchFamily="34" charset="0"/>
              <a:buChar char="•"/>
            </a:pPr>
            <a:r>
              <a:rPr lang="fi-FI" sz="2400"/>
              <a:t>Se, että kysyt ja kuuntelet, riittää. </a:t>
            </a:r>
          </a:p>
        </p:txBody>
      </p:sp>
      <p:sp>
        <p:nvSpPr>
          <p:cNvPr id="4" name="Tekstiruutu 3">
            <a:extLst>
              <a:ext uri="{FF2B5EF4-FFF2-40B4-BE49-F238E27FC236}">
                <a16:creationId xmlns:a16="http://schemas.microsoft.com/office/drawing/2014/main" id="{9D8DFEC5-D04E-4880-82D0-F0C0E283AFB1}"/>
              </a:ext>
            </a:extLst>
          </p:cNvPr>
          <p:cNvSpPr txBox="1"/>
          <p:nvPr/>
        </p:nvSpPr>
        <p:spPr>
          <a:xfrm flipH="1">
            <a:off x="5566410" y="6176963"/>
            <a:ext cx="6297930" cy="369332"/>
          </a:xfrm>
          <a:prstGeom prst="rect">
            <a:avLst/>
          </a:prstGeom>
          <a:noFill/>
        </p:spPr>
        <p:txBody>
          <a:bodyPr wrap="square" rtlCol="0">
            <a:spAutoFit/>
          </a:bodyPr>
          <a:lstStyle/>
          <a:p>
            <a:r>
              <a:rPr lang="fi-FI"/>
              <a:t>Lähde: KUPLA, Päihteet puheeksi korkeakoulussa -opasvihkonen  </a:t>
            </a:r>
          </a:p>
        </p:txBody>
      </p:sp>
    </p:spTree>
    <p:extLst>
      <p:ext uri="{BB962C8B-B14F-4D97-AF65-F5344CB8AC3E}">
        <p14:creationId xmlns:p14="http://schemas.microsoft.com/office/powerpoint/2010/main" val="4259769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6FDAFE8-6E5E-46A0-B372-34323CA2D606}"/>
              </a:ext>
            </a:extLst>
          </p:cNvPr>
          <p:cNvSpPr>
            <a:spLocks noGrp="1"/>
          </p:cNvSpPr>
          <p:nvPr>
            <p:ph type="title"/>
          </p:nvPr>
        </p:nvSpPr>
        <p:spPr/>
        <p:txBody>
          <a:bodyPr>
            <a:normAutofit fontScale="90000"/>
          </a:bodyPr>
          <a:lstStyle/>
          <a:p>
            <a:r>
              <a:rPr lang="fi-FI" dirty="0">
                <a:cs typeface="Calibri Light"/>
              </a:rPr>
              <a:t>Apua haasteisiin ja haastaviin tilanteisiin 1/2</a:t>
            </a:r>
            <a:endParaRPr lang="fi-FI" dirty="0"/>
          </a:p>
        </p:txBody>
      </p:sp>
      <p:sp>
        <p:nvSpPr>
          <p:cNvPr id="3" name="Sisällön paikkamerkki 2">
            <a:extLst>
              <a:ext uri="{FF2B5EF4-FFF2-40B4-BE49-F238E27FC236}">
                <a16:creationId xmlns:a16="http://schemas.microsoft.com/office/drawing/2014/main" id="{D663D331-70E3-4889-BBDF-32F00F999807}"/>
              </a:ext>
            </a:extLst>
          </p:cNvPr>
          <p:cNvSpPr>
            <a:spLocks noGrp="1"/>
          </p:cNvSpPr>
          <p:nvPr>
            <p:ph idx="1"/>
          </p:nvPr>
        </p:nvSpPr>
        <p:spPr/>
        <p:txBody>
          <a:bodyPr vert="horz" lIns="91440" tIns="45720" rIns="91440" bIns="45720" rtlCol="0" anchor="t">
            <a:normAutofit/>
          </a:bodyPr>
          <a:lstStyle/>
          <a:p>
            <a:r>
              <a:rPr lang="fi-FI" sz="2600" dirty="0"/>
              <a:t>Korkeakoulun ohjauspalvelut</a:t>
            </a:r>
          </a:p>
          <a:p>
            <a:r>
              <a:rPr lang="fi-FI" sz="2600" dirty="0"/>
              <a:t>YTHS / Oman kunnan mielenterveys- ja päihdepalvelut</a:t>
            </a:r>
          </a:p>
          <a:p>
            <a:r>
              <a:rPr lang="fi-FI" sz="2600" dirty="0"/>
              <a:t>Mielenterveystalo, tietoa ja oma-apuvälineitä mielenterveys- ja päihdekysymyksiin </a:t>
            </a:r>
            <a:r>
              <a:rPr lang="fi-FI" sz="2600" dirty="0">
                <a:hlinkClick r:id="rId3"/>
              </a:rPr>
              <a:t>mielenterveystalo.fi</a:t>
            </a:r>
            <a:r>
              <a:rPr lang="fi-FI" sz="2600" dirty="0"/>
              <a:t> </a:t>
            </a:r>
          </a:p>
          <a:p>
            <a:r>
              <a:rPr lang="fi-FI" sz="2600" dirty="0"/>
              <a:t>Mieli ry:n Kriisipuhelin, p. 09 2525 0111, </a:t>
            </a:r>
            <a:r>
              <a:rPr lang="fi-FI" sz="2600" dirty="0">
                <a:hlinkClick r:id="rId4"/>
              </a:rPr>
              <a:t>mieli.fi</a:t>
            </a:r>
            <a:r>
              <a:rPr lang="fi-FI" sz="2600" dirty="0"/>
              <a:t>   </a:t>
            </a:r>
          </a:p>
          <a:p>
            <a:r>
              <a:rPr lang="fi-FI" sz="2600" dirty="0"/>
              <a:t>Mieli ry:n </a:t>
            </a:r>
            <a:r>
              <a:rPr lang="fi-FI" sz="2600" dirty="0" err="1"/>
              <a:t>Sekasin-chat</a:t>
            </a:r>
            <a:r>
              <a:rPr lang="fi-FI" sz="2600" dirty="0"/>
              <a:t>: </a:t>
            </a:r>
            <a:r>
              <a:rPr lang="fi-FI" sz="2600" dirty="0">
                <a:hlinkClick r:id="rId5"/>
              </a:rPr>
              <a:t>sekasin247.fi</a:t>
            </a:r>
            <a:r>
              <a:rPr lang="fi-FI" sz="2600" dirty="0"/>
              <a:t> </a:t>
            </a:r>
          </a:p>
          <a:p>
            <a:r>
              <a:rPr lang="fi-FI" sz="2600" dirty="0" err="1"/>
              <a:t>Nyyti</a:t>
            </a:r>
            <a:r>
              <a:rPr lang="fi-FI" sz="2600" dirty="0"/>
              <a:t> ry, tietoa ja tukea opiskelijoille mielenterveyden ja opiskelukyvyn vahvistamiseen </a:t>
            </a:r>
            <a:r>
              <a:rPr lang="fi-FI" sz="2600" dirty="0">
                <a:hlinkClick r:id="rId6"/>
              </a:rPr>
              <a:t>nyyti.fi</a:t>
            </a:r>
            <a:r>
              <a:rPr lang="fi-FI" sz="2600" dirty="0"/>
              <a:t>  </a:t>
            </a:r>
          </a:p>
          <a:p>
            <a:r>
              <a:rPr lang="fi-FI" sz="2600" dirty="0">
                <a:hlinkClick r:id="rId7"/>
              </a:rPr>
              <a:t>Opiskelijan opas elämäntaidoista</a:t>
            </a:r>
            <a:r>
              <a:rPr lang="fi-FI" sz="2600" dirty="0"/>
              <a:t> </a:t>
            </a:r>
            <a:br>
              <a:rPr lang="fi-FI" sz="2600" dirty="0"/>
            </a:br>
            <a:r>
              <a:rPr lang="fi-FI" sz="2200" dirty="0"/>
              <a:t> </a:t>
            </a:r>
            <a:endParaRPr lang="fi-FI" sz="2200" dirty="0">
              <a:cs typeface="Calibri"/>
            </a:endParaRPr>
          </a:p>
        </p:txBody>
      </p:sp>
    </p:spTree>
    <p:extLst>
      <p:ext uri="{BB962C8B-B14F-4D97-AF65-F5344CB8AC3E}">
        <p14:creationId xmlns:p14="http://schemas.microsoft.com/office/powerpoint/2010/main" val="3374746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479717D-4292-4B51-BA3F-DD959513E7DE}"/>
              </a:ext>
            </a:extLst>
          </p:cNvPr>
          <p:cNvSpPr>
            <a:spLocks noGrp="1"/>
          </p:cNvSpPr>
          <p:nvPr>
            <p:ph type="title"/>
          </p:nvPr>
        </p:nvSpPr>
        <p:spPr/>
        <p:txBody>
          <a:bodyPr>
            <a:normAutofit fontScale="90000"/>
          </a:bodyPr>
          <a:lstStyle/>
          <a:p>
            <a:r>
              <a:rPr lang="fi-FI" dirty="0">
                <a:cs typeface="Calibri Light"/>
              </a:rPr>
              <a:t>Apua haasteisiin ja haastaviin tilanteisiin 2/2</a:t>
            </a:r>
            <a:endParaRPr lang="fi-FI" dirty="0"/>
          </a:p>
        </p:txBody>
      </p:sp>
      <p:sp>
        <p:nvSpPr>
          <p:cNvPr id="3" name="Sisällön paikkamerkki 2">
            <a:extLst>
              <a:ext uri="{FF2B5EF4-FFF2-40B4-BE49-F238E27FC236}">
                <a16:creationId xmlns:a16="http://schemas.microsoft.com/office/drawing/2014/main" id="{6935E4FB-EFFF-4B24-88C5-53B8736D27C3}"/>
              </a:ext>
            </a:extLst>
          </p:cNvPr>
          <p:cNvSpPr>
            <a:spLocks noGrp="1"/>
          </p:cNvSpPr>
          <p:nvPr>
            <p:ph idx="1"/>
          </p:nvPr>
        </p:nvSpPr>
        <p:spPr>
          <a:xfrm>
            <a:off x="853225" y="1753360"/>
            <a:ext cx="10679645" cy="4801267"/>
          </a:xfrm>
        </p:spPr>
        <p:txBody>
          <a:bodyPr>
            <a:normAutofit fontScale="92500"/>
          </a:bodyPr>
          <a:lstStyle/>
          <a:p>
            <a:r>
              <a:rPr lang="fi-FI"/>
              <a:t>Päihdeneuvontapuhelin: </a:t>
            </a:r>
            <a:r>
              <a:rPr lang="fi-FI">
                <a:cs typeface="Calibri Light"/>
              </a:rPr>
              <a:t>apua ja tukea omasta tai läheisen päihteiden käytöstä huolestuneelle, p. 0800 90045, </a:t>
            </a:r>
            <a:r>
              <a:rPr lang="fi-FI">
                <a:cs typeface="Calibri Light"/>
                <a:hlinkClick r:id="rId2"/>
              </a:rPr>
              <a:t>ehyt.fi/</a:t>
            </a:r>
            <a:r>
              <a:rPr lang="fi-FI" err="1">
                <a:cs typeface="Calibri Light"/>
                <a:hlinkClick r:id="rId2"/>
              </a:rPr>
              <a:t>paihdeneuvonta</a:t>
            </a:r>
            <a:r>
              <a:rPr lang="fi-FI">
                <a:cs typeface="Calibri Light"/>
              </a:rPr>
              <a:t>  </a:t>
            </a:r>
            <a:endParaRPr lang="fi-FI"/>
          </a:p>
          <a:p>
            <a:r>
              <a:rPr lang="fi-FI"/>
              <a:t>Päihdelinkki: oma-apuvälineitä päihteiden käytön seurantaan, vähentämiseen ja lopettamiseen sekä tietoa eri päihteistä, </a:t>
            </a:r>
            <a:r>
              <a:rPr lang="fi-FI">
                <a:hlinkClick r:id="rId3"/>
              </a:rPr>
              <a:t>paihdelinkki.fi</a:t>
            </a:r>
            <a:endParaRPr lang="fi-FI"/>
          </a:p>
          <a:p>
            <a:r>
              <a:rPr lang="fi-FI" err="1"/>
              <a:t>OttoMitta</a:t>
            </a:r>
            <a:r>
              <a:rPr lang="fi-FI"/>
              <a:t>-mobiilisovellus alkoholin käytön seurantaan: </a:t>
            </a:r>
            <a:r>
              <a:rPr lang="fi-FI">
                <a:hlinkClick r:id="rId4"/>
              </a:rPr>
              <a:t>ehyt.fi/taitolaji</a:t>
            </a:r>
            <a:endParaRPr lang="fi-FI"/>
          </a:p>
          <a:p>
            <a:r>
              <a:rPr lang="fi-FI" err="1"/>
              <a:t>Peluuri</a:t>
            </a:r>
            <a:r>
              <a:rPr lang="fi-FI"/>
              <a:t>: tietoa, työkaluja ja tukea rahapelaamisen hallintaan, </a:t>
            </a:r>
            <a:r>
              <a:rPr lang="fi-FI">
                <a:hlinkClick r:id="rId5"/>
              </a:rPr>
              <a:t>peluuri.fi</a:t>
            </a:r>
            <a:endParaRPr lang="fi-FI"/>
          </a:p>
          <a:p>
            <a:r>
              <a:rPr lang="fi-FI" err="1"/>
              <a:t>Digipelirajat’on</a:t>
            </a:r>
            <a:r>
              <a:rPr lang="fi-FI"/>
              <a:t>: tietoa, vertaisuutta ja tukea ongelmalliseen pelaamiseen </a:t>
            </a:r>
            <a:r>
              <a:rPr lang="fi-FI">
                <a:hlinkClick r:id="rId6"/>
              </a:rPr>
              <a:t>digipelirajaton.fi</a:t>
            </a:r>
            <a:endParaRPr lang="fi-FI"/>
          </a:p>
          <a:p>
            <a:r>
              <a:rPr lang="fi-FI"/>
              <a:t>Kannabisinterventio nuorille kannabiksen käyttäjille (EHYT ry ja YAD ry) apua kannabiksen käytön lopettamiseen tai vähentämiseen: </a:t>
            </a:r>
            <a:r>
              <a:rPr lang="fi-FI">
                <a:hlinkClick r:id="rId7"/>
              </a:rPr>
              <a:t>kannabis.eu</a:t>
            </a:r>
            <a:r>
              <a:rPr lang="fi-FI"/>
              <a:t> </a:t>
            </a:r>
          </a:p>
        </p:txBody>
      </p:sp>
    </p:spTree>
    <p:extLst>
      <p:ext uri="{BB962C8B-B14F-4D97-AF65-F5344CB8AC3E}">
        <p14:creationId xmlns:p14="http://schemas.microsoft.com/office/powerpoint/2010/main" val="34068526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C613923-3C9C-425B-8B9B-6B010C308BFC}"/>
              </a:ext>
            </a:extLst>
          </p:cNvPr>
          <p:cNvSpPr>
            <a:spLocks noGrp="1"/>
          </p:cNvSpPr>
          <p:nvPr>
            <p:ph type="title"/>
          </p:nvPr>
        </p:nvSpPr>
        <p:spPr/>
        <p:txBody>
          <a:bodyPr/>
          <a:lstStyle/>
          <a:p>
            <a:r>
              <a:rPr lang="fi-FI" dirty="0"/>
              <a:t>Yhteenveto</a:t>
            </a:r>
          </a:p>
        </p:txBody>
      </p:sp>
      <p:sp>
        <p:nvSpPr>
          <p:cNvPr id="3" name="Sisällön paikkamerkki 2">
            <a:extLst>
              <a:ext uri="{FF2B5EF4-FFF2-40B4-BE49-F238E27FC236}">
                <a16:creationId xmlns:a16="http://schemas.microsoft.com/office/drawing/2014/main" id="{00919E3C-F57B-423B-A089-7C2D647BE741}"/>
              </a:ext>
            </a:extLst>
          </p:cNvPr>
          <p:cNvSpPr>
            <a:spLocks noGrp="1"/>
          </p:cNvSpPr>
          <p:nvPr>
            <p:ph idx="1"/>
          </p:nvPr>
        </p:nvSpPr>
        <p:spPr/>
        <p:txBody>
          <a:bodyPr vert="horz" lIns="91440" tIns="45720" rIns="91440" bIns="45720" rtlCol="0" anchor="t">
            <a:normAutofit/>
          </a:bodyPr>
          <a:lstStyle/>
          <a:p>
            <a:r>
              <a:rPr lang="fi-FI" sz="2400"/>
              <a:t>Pohdi etukäteen, miten eri tavoin ihmiset voivat ajatella päihteiden käytöstä. Onko alkoholin nauttiminen tuutoritoiminnan ohjelmanumero? Älä syrji perinteisiin nojaten. Huonoja ja syrjiviä opiskelijaperinteitä pitää muuttaa. </a:t>
            </a:r>
          </a:p>
          <a:p>
            <a:r>
              <a:rPr lang="fi-FI" sz="2400"/>
              <a:t>Suunnittele, mitä tehdään ja miksi. Osaatko perustella, miksi fuksin on kannattavaa osallistua toimintaan ja miten helpotat kaikkien osallistumista?</a:t>
            </a:r>
          </a:p>
          <a:p>
            <a:r>
              <a:rPr lang="fi-FI" sz="2400"/>
              <a:t>Sopikaa pelisäännöt. Kaikille tulee olla selvää, millainen käytös on tässä ryhmässä hyväksyttyä ja miten tämän ryhmän toivotaan toimivan. Kaikilla velvollisuus puuttua huonoon käytökseen.</a:t>
            </a:r>
          </a:p>
          <a:p>
            <a:r>
              <a:rPr lang="fi-FI" sz="2400"/>
              <a:t>Ota huolesi puheeksi fuksin tai opiskelukaverin kanssa.</a:t>
            </a:r>
          </a:p>
          <a:p>
            <a:r>
              <a:rPr lang="fi-FI" sz="2400"/>
              <a:t>Tuutori ei ole kenenkään terapeutti.</a:t>
            </a:r>
          </a:p>
          <a:p>
            <a:r>
              <a:rPr lang="fi-FI" sz="2400"/>
              <a:t>Tuutorina tärkeintä on aktiivinen kuuntelu, kiireetön kohtaaminen ja ohjaaminen tarvittaessa eteenpäin.</a:t>
            </a:r>
          </a:p>
        </p:txBody>
      </p:sp>
    </p:spTree>
    <p:extLst>
      <p:ext uri="{BB962C8B-B14F-4D97-AF65-F5344CB8AC3E}">
        <p14:creationId xmlns:p14="http://schemas.microsoft.com/office/powerpoint/2010/main" val="114937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81F7C-3D99-4CD2-8816-4963898A5D96}"/>
              </a:ext>
            </a:extLst>
          </p:cNvPr>
          <p:cNvSpPr>
            <a:spLocks noGrp="1"/>
          </p:cNvSpPr>
          <p:nvPr>
            <p:ph type="title"/>
          </p:nvPr>
        </p:nvSpPr>
        <p:spPr>
          <a:xfrm>
            <a:off x="238432" y="1403965"/>
            <a:ext cx="11710220" cy="907435"/>
          </a:xfrm>
        </p:spPr>
        <p:txBody>
          <a:bodyPr>
            <a:normAutofit/>
          </a:bodyPr>
          <a:lstStyle/>
          <a:p>
            <a:r>
              <a:rPr lang="en-US" sz="4500" dirty="0" err="1"/>
              <a:t>Koulutuksen</a:t>
            </a:r>
            <a:r>
              <a:rPr lang="en-US" sz="4500" dirty="0"/>
              <a:t> </a:t>
            </a:r>
            <a:r>
              <a:rPr lang="en-US" sz="4500" dirty="0" err="1"/>
              <a:t>aiheet</a:t>
            </a:r>
            <a:endParaRPr lang="fi-FI" sz="4500" dirty="0"/>
          </a:p>
        </p:txBody>
      </p:sp>
      <p:grpSp>
        <p:nvGrpSpPr>
          <p:cNvPr id="3" name="Group 2">
            <a:extLst>
              <a:ext uri="{FF2B5EF4-FFF2-40B4-BE49-F238E27FC236}">
                <a16:creationId xmlns:a16="http://schemas.microsoft.com/office/drawing/2014/main" id="{662B627E-2A85-4556-8F4E-157C5847893F}"/>
              </a:ext>
              <a:ext uri="{C183D7F6-B498-43B3-948B-1728B52AA6E4}">
                <adec:decorative xmlns:adec="http://schemas.microsoft.com/office/drawing/2017/decorative" val="1"/>
              </a:ext>
            </a:extLst>
          </p:cNvPr>
          <p:cNvGrpSpPr/>
          <p:nvPr/>
        </p:nvGrpSpPr>
        <p:grpSpPr>
          <a:xfrm>
            <a:off x="1821542" y="2487874"/>
            <a:ext cx="8561676" cy="801426"/>
            <a:chOff x="0" y="2548862"/>
            <a:chExt cx="4746173" cy="1113840"/>
          </a:xfrm>
        </p:grpSpPr>
        <p:sp>
          <p:nvSpPr>
            <p:cNvPr id="4" name="Rectangle: Rounded Corners 3">
              <a:extLst>
                <a:ext uri="{FF2B5EF4-FFF2-40B4-BE49-F238E27FC236}">
                  <a16:creationId xmlns:a16="http://schemas.microsoft.com/office/drawing/2014/main" id="{C9BF6518-4D42-4E8F-BB0B-7597CB7C774A}"/>
                </a:ext>
              </a:extLst>
            </p:cNvPr>
            <p:cNvSpPr/>
            <p:nvPr/>
          </p:nvSpPr>
          <p:spPr>
            <a:xfrm>
              <a:off x="0" y="2548862"/>
              <a:ext cx="4746173" cy="1113840"/>
            </a:xfrm>
            <a:prstGeom prst="roundRect">
              <a:avLst/>
            </a:prstGeom>
            <a:solidFill>
              <a:schemeClr val="bg1"/>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
          <p:nvSpPr>
            <p:cNvPr id="5" name="Rectangle: Rounded Corners 4">
              <a:extLst>
                <a:ext uri="{FF2B5EF4-FFF2-40B4-BE49-F238E27FC236}">
                  <a16:creationId xmlns:a16="http://schemas.microsoft.com/office/drawing/2014/main" id="{EE07DBF7-EF3C-4E91-BC3A-CE6B0299CB5A}"/>
                </a:ext>
              </a:extLst>
            </p:cNvPr>
            <p:cNvSpPr txBox="1"/>
            <p:nvPr/>
          </p:nvSpPr>
          <p:spPr>
            <a:xfrm>
              <a:off x="54373" y="2603235"/>
              <a:ext cx="4637427" cy="10050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3000" b="1" err="1">
                  <a:solidFill>
                    <a:schemeClr val="tx2"/>
                  </a:solidFill>
                </a:rPr>
                <a:t>Päihteiden</a:t>
              </a:r>
              <a:r>
                <a:rPr lang="en-US" sz="3000" b="1">
                  <a:solidFill>
                    <a:schemeClr val="tx2"/>
                  </a:solidFill>
                </a:rPr>
                <a:t> </a:t>
              </a:r>
              <a:r>
                <a:rPr lang="en-US" sz="3000" b="1" err="1">
                  <a:solidFill>
                    <a:schemeClr val="tx2"/>
                  </a:solidFill>
                </a:rPr>
                <a:t>rooli</a:t>
              </a:r>
              <a:r>
                <a:rPr lang="en-US" sz="3000" b="1">
                  <a:solidFill>
                    <a:schemeClr val="tx2"/>
                  </a:solidFill>
                </a:rPr>
                <a:t> </a:t>
              </a:r>
              <a:r>
                <a:rPr lang="en-US" sz="3000" b="1" err="1">
                  <a:solidFill>
                    <a:schemeClr val="tx2"/>
                  </a:solidFill>
                </a:rPr>
                <a:t>opiskeluyhteisössä</a:t>
              </a:r>
              <a:endParaRPr lang="fi-FI" sz="3000" b="1" kern="1200">
                <a:solidFill>
                  <a:schemeClr val="tx2"/>
                </a:solidFill>
              </a:endParaRPr>
            </a:p>
          </p:txBody>
        </p:sp>
      </p:grpSp>
      <p:grpSp>
        <p:nvGrpSpPr>
          <p:cNvPr id="6" name="Group 5">
            <a:extLst>
              <a:ext uri="{FF2B5EF4-FFF2-40B4-BE49-F238E27FC236}">
                <a16:creationId xmlns:a16="http://schemas.microsoft.com/office/drawing/2014/main" id="{2F424F7D-A90D-45E3-81BA-D655D39DB0BD}"/>
              </a:ext>
              <a:ext uri="{C183D7F6-B498-43B3-948B-1728B52AA6E4}">
                <adec:decorative xmlns:adec="http://schemas.microsoft.com/office/drawing/2017/decorative" val="1"/>
              </a:ext>
            </a:extLst>
          </p:cNvPr>
          <p:cNvGrpSpPr/>
          <p:nvPr/>
        </p:nvGrpSpPr>
        <p:grpSpPr>
          <a:xfrm>
            <a:off x="1821542" y="3502549"/>
            <a:ext cx="8561676" cy="801426"/>
            <a:chOff x="0" y="2548862"/>
            <a:chExt cx="4746173" cy="1113840"/>
          </a:xfrm>
        </p:grpSpPr>
        <p:sp>
          <p:nvSpPr>
            <p:cNvPr id="7" name="Rectangle: Rounded Corners 6">
              <a:extLst>
                <a:ext uri="{FF2B5EF4-FFF2-40B4-BE49-F238E27FC236}">
                  <a16:creationId xmlns:a16="http://schemas.microsoft.com/office/drawing/2014/main" id="{934F6020-59A7-4142-80DF-BA0FB01B03A8}"/>
                </a:ext>
              </a:extLst>
            </p:cNvPr>
            <p:cNvSpPr/>
            <p:nvPr/>
          </p:nvSpPr>
          <p:spPr>
            <a:xfrm>
              <a:off x="0" y="2548862"/>
              <a:ext cx="4746173" cy="1113840"/>
            </a:xfrm>
            <a:prstGeom prst="roundRect">
              <a:avLst/>
            </a:prstGeom>
            <a:solidFill>
              <a:schemeClr val="bg1"/>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
          <p:nvSpPr>
            <p:cNvPr id="8" name="Rectangle: Rounded Corners 4">
              <a:extLst>
                <a:ext uri="{FF2B5EF4-FFF2-40B4-BE49-F238E27FC236}">
                  <a16:creationId xmlns:a16="http://schemas.microsoft.com/office/drawing/2014/main" id="{FB3AB5CF-81BB-48FA-AA91-6729C208EBCF}"/>
                </a:ext>
              </a:extLst>
            </p:cNvPr>
            <p:cNvSpPr txBox="1"/>
            <p:nvPr/>
          </p:nvSpPr>
          <p:spPr>
            <a:xfrm>
              <a:off x="54373" y="2603235"/>
              <a:ext cx="4637427" cy="10050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fi-FI" sz="3000" b="1">
                  <a:solidFill>
                    <a:schemeClr val="tx2"/>
                  </a:solidFill>
                </a:rPr>
                <a:t>Huolen puheeksi ottaminen ja mistä apua</a:t>
              </a:r>
              <a:endParaRPr lang="fi-FI" sz="3000" b="1" kern="1200">
                <a:solidFill>
                  <a:schemeClr val="tx2"/>
                </a:solidFill>
              </a:endParaRPr>
            </a:p>
          </p:txBody>
        </p:sp>
      </p:grpSp>
    </p:spTree>
    <p:extLst>
      <p:ext uri="{BB962C8B-B14F-4D97-AF65-F5344CB8AC3E}">
        <p14:creationId xmlns:p14="http://schemas.microsoft.com/office/powerpoint/2010/main" val="3698588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3F3FF0B3-6110-4E28-81BB-F02F31D59AF1}"/>
              </a:ext>
            </a:extLst>
          </p:cNvPr>
          <p:cNvSpPr>
            <a:spLocks noGrp="1"/>
          </p:cNvSpPr>
          <p:nvPr>
            <p:ph type="title"/>
          </p:nvPr>
        </p:nvSpPr>
        <p:spPr/>
        <p:txBody>
          <a:bodyPr>
            <a:normAutofit fontScale="90000"/>
          </a:bodyPr>
          <a:lstStyle/>
          <a:p>
            <a:r>
              <a:rPr lang="fi-FI" dirty="0"/>
              <a:t>KUPLA - opiskelijat päihdekulttuurin </a:t>
            </a:r>
            <a:br>
              <a:rPr lang="fi-FI" dirty="0"/>
            </a:br>
            <a:r>
              <a:rPr lang="fi-FI" dirty="0"/>
              <a:t>uudistajina</a:t>
            </a:r>
          </a:p>
        </p:txBody>
      </p:sp>
      <p:pic>
        <p:nvPicPr>
          <p:cNvPr id="6" name="Picture 5" descr="Kupla-hankkeen logo">
            <a:extLst>
              <a:ext uri="{FF2B5EF4-FFF2-40B4-BE49-F238E27FC236}">
                <a16:creationId xmlns:a16="http://schemas.microsoft.com/office/drawing/2014/main" id="{419A59F9-C15E-444C-9520-99669E8AF7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3977" y="362207"/>
            <a:ext cx="1032493" cy="1032493"/>
          </a:xfrm>
          <a:prstGeom prst="rect">
            <a:avLst/>
          </a:prstGeom>
        </p:spPr>
      </p:pic>
      <p:sp>
        <p:nvSpPr>
          <p:cNvPr id="5" name="Sisällön paikkamerkki 4">
            <a:extLst>
              <a:ext uri="{FF2B5EF4-FFF2-40B4-BE49-F238E27FC236}">
                <a16:creationId xmlns:a16="http://schemas.microsoft.com/office/drawing/2014/main" id="{00B687FE-A11A-486F-B21D-F375A728AF42}"/>
              </a:ext>
            </a:extLst>
          </p:cNvPr>
          <p:cNvSpPr>
            <a:spLocks noGrp="1"/>
          </p:cNvSpPr>
          <p:nvPr>
            <p:ph idx="1"/>
          </p:nvPr>
        </p:nvSpPr>
        <p:spPr>
          <a:xfrm>
            <a:off x="853225" y="1753361"/>
            <a:ext cx="10547465" cy="3850054"/>
          </a:xfrm>
        </p:spPr>
        <p:txBody>
          <a:bodyPr vert="horz" lIns="91440" tIns="45720" rIns="91440" bIns="45720" rtlCol="0" anchor="t">
            <a:normAutofit lnSpcReduction="10000"/>
          </a:bodyPr>
          <a:lstStyle/>
          <a:p>
            <a:pPr fontAlgn="base"/>
            <a:r>
              <a:rPr lang="fi-FI" sz="2600" dirty="0"/>
              <a:t>Koulutuksen on tuottanut EHYT ry:n ja </a:t>
            </a:r>
            <a:r>
              <a:rPr lang="fi-FI" sz="2600" dirty="0" err="1"/>
              <a:t>Nyyti</a:t>
            </a:r>
            <a:r>
              <a:rPr lang="fi-FI" sz="2600" dirty="0"/>
              <a:t> ry:n yhteinen KUPLA – opiskelijat päihdekulttuurin uudistajina -hanke. Hanke toimi vuosina 2018-2020. </a:t>
            </a:r>
          </a:p>
          <a:p>
            <a:pPr fontAlgn="base"/>
            <a:r>
              <a:rPr lang="fi-FI" sz="2600" dirty="0"/>
              <a:t>Hankkeen yhteistyökumppaneina olivat SYL, SAMOK, OLL sekä YTHS. </a:t>
            </a:r>
          </a:p>
          <a:p>
            <a:pPr fontAlgn="base"/>
            <a:r>
              <a:rPr lang="fi-FI" sz="2600" dirty="0"/>
              <a:t>Tämä teos on lisensoitu Creative </a:t>
            </a:r>
            <a:r>
              <a:rPr lang="fi-FI" sz="2600" dirty="0" err="1"/>
              <a:t>Commons</a:t>
            </a:r>
            <a:r>
              <a:rPr lang="fi-FI" sz="2600" dirty="0"/>
              <a:t> Nimeä 4.0 Kansainvälinen -lisenssillä. Tarkastele lisenssiä </a:t>
            </a:r>
            <a:r>
              <a:rPr lang="fi-FI" sz="2600" dirty="0">
                <a:hlinkClick r:id="rId4"/>
              </a:rPr>
              <a:t>Creative </a:t>
            </a:r>
            <a:r>
              <a:rPr lang="fi-FI" sz="2600" dirty="0" err="1">
                <a:hlinkClick r:id="rId4"/>
              </a:rPr>
              <a:t>Commonsin</a:t>
            </a:r>
            <a:r>
              <a:rPr lang="fi-FI" sz="2600" dirty="0">
                <a:hlinkClick r:id="rId4"/>
              </a:rPr>
              <a:t> sivuilla</a:t>
            </a:r>
            <a:r>
              <a:rPr lang="fi-FI" sz="2600" dirty="0"/>
              <a:t>.  </a:t>
            </a:r>
            <a:endParaRPr lang="fi-FI" sz="2600" dirty="0">
              <a:cs typeface="Calibri"/>
            </a:endParaRPr>
          </a:p>
          <a:p>
            <a:pPr fontAlgn="base"/>
            <a:r>
              <a:rPr lang="fi-FI" sz="2600" dirty="0"/>
              <a:t>Tätä koulutusta saa käyttää, jakaa ja muokata vapaasti, mikäli mainitsee </a:t>
            </a:r>
            <a:r>
              <a:rPr lang="fi-FI" sz="2600" dirty="0" err="1"/>
              <a:t>KUPLAn</a:t>
            </a:r>
            <a:r>
              <a:rPr lang="fi-FI" sz="2600" dirty="0"/>
              <a:t> alkuperäisenä tekijänä. </a:t>
            </a:r>
          </a:p>
          <a:p>
            <a:pPr fontAlgn="base"/>
            <a:r>
              <a:rPr lang="fi-FI" sz="2600" dirty="0"/>
              <a:t>KUPLA-hankkeen muut materiaalit ovat löydettävissä EHYT ry:n sivuilta, www.ehyt.fi</a:t>
            </a:r>
          </a:p>
          <a:p>
            <a:endParaRPr lang="fi-FI" dirty="0"/>
          </a:p>
        </p:txBody>
      </p:sp>
      <p:pic>
        <p:nvPicPr>
          <p:cNvPr id="12" name="Picture 2" descr="Ehyt ry:n logo">
            <a:extLst>
              <a:ext uri="{FF2B5EF4-FFF2-40B4-BE49-F238E27FC236}">
                <a16:creationId xmlns:a16="http://schemas.microsoft.com/office/drawing/2014/main" id="{E3B9D998-775A-4357-A0FB-23A015D0C65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43" y="5737347"/>
            <a:ext cx="1047750" cy="7048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Nyyti ry:n logo">
            <a:extLst>
              <a:ext uri="{FF2B5EF4-FFF2-40B4-BE49-F238E27FC236}">
                <a16:creationId xmlns:a16="http://schemas.microsoft.com/office/drawing/2014/main" id="{49FD2069-73BB-4CC7-A9F1-78C93D07354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96301" y="5702923"/>
            <a:ext cx="771525" cy="8096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2" descr="Suomen ylioppilaskuntien liiton logo">
            <a:extLst>
              <a:ext uri="{FF2B5EF4-FFF2-40B4-BE49-F238E27FC236}">
                <a16:creationId xmlns:a16="http://schemas.microsoft.com/office/drawing/2014/main" id="{8ECAD4DD-70D0-4895-B38A-BEAD801583D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9780" y="5771062"/>
            <a:ext cx="8382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descr="Suomen opiskelijakuntien liiton logo">
            <a:extLst>
              <a:ext uri="{FF2B5EF4-FFF2-40B4-BE49-F238E27FC236}">
                <a16:creationId xmlns:a16="http://schemas.microsoft.com/office/drawing/2014/main" id="{A943D4DA-7DF4-491E-93A6-A2DA285F731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11925" y="5745786"/>
            <a:ext cx="2562225" cy="7239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6" descr="Opiskelijoiden liikuntaliiton logo">
            <a:extLst>
              <a:ext uri="{FF2B5EF4-FFF2-40B4-BE49-F238E27FC236}">
                <a16:creationId xmlns:a16="http://schemas.microsoft.com/office/drawing/2014/main" id="{962A8CC4-F16B-4BDF-B2AC-C361D12ED1A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62040" y="5660061"/>
            <a:ext cx="952500" cy="7905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0" descr="Ylioppilaiden terveydenhoitosäätiön logo">
            <a:extLst>
              <a:ext uri="{FF2B5EF4-FFF2-40B4-BE49-F238E27FC236}">
                <a16:creationId xmlns:a16="http://schemas.microsoft.com/office/drawing/2014/main" id="{978B9F9B-30B9-4766-86A3-1E15738398C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90320" y="5660061"/>
            <a:ext cx="3486150" cy="809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5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475A881E-AAD3-4813-B09C-6540B5371A76}"/>
              </a:ext>
            </a:extLst>
          </p:cNvPr>
          <p:cNvSpPr>
            <a:spLocks noGrp="1"/>
          </p:cNvSpPr>
          <p:nvPr>
            <p:ph type="title"/>
          </p:nvPr>
        </p:nvSpPr>
        <p:spPr/>
        <p:txBody>
          <a:bodyPr/>
          <a:lstStyle/>
          <a:p>
            <a:r>
              <a:rPr lang="fi-FI" dirty="0"/>
              <a:t>Päihteiden rooli opiskeluyhteisössä</a:t>
            </a:r>
          </a:p>
        </p:txBody>
      </p:sp>
    </p:spTree>
    <p:extLst>
      <p:ext uri="{BB962C8B-B14F-4D97-AF65-F5344CB8AC3E}">
        <p14:creationId xmlns:p14="http://schemas.microsoft.com/office/powerpoint/2010/main" val="3190520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B4A6B6C-07A6-4BF2-8741-EC7634010E6A}"/>
              </a:ext>
            </a:extLst>
          </p:cNvPr>
          <p:cNvSpPr>
            <a:spLocks noGrp="1"/>
          </p:cNvSpPr>
          <p:nvPr>
            <p:ph type="title"/>
          </p:nvPr>
        </p:nvSpPr>
        <p:spPr>
          <a:xfrm>
            <a:off x="240890" y="152260"/>
            <a:ext cx="11710220" cy="1961535"/>
          </a:xfrm>
        </p:spPr>
        <p:txBody>
          <a:bodyPr/>
          <a:lstStyle/>
          <a:p>
            <a:r>
              <a:rPr lang="fi-FI" dirty="0">
                <a:solidFill>
                  <a:schemeClr val="accent1"/>
                </a:solidFill>
              </a:rPr>
              <a:t>Tehtävä</a:t>
            </a:r>
          </a:p>
        </p:txBody>
      </p:sp>
      <p:graphicFrame>
        <p:nvGraphicFramePr>
          <p:cNvPr id="5" name="Sisällön paikkamerkki 3">
            <a:extLst>
              <a:ext uri="{FF2B5EF4-FFF2-40B4-BE49-F238E27FC236}">
                <a16:creationId xmlns:a16="http://schemas.microsoft.com/office/drawing/2014/main" id="{A2DD516A-E53E-4881-A287-7AF42CEF39E0}"/>
              </a:ext>
            </a:extLst>
          </p:cNvPr>
          <p:cNvGraphicFramePr>
            <a:graphicFrameLocks noGrp="1"/>
          </p:cNvGraphicFramePr>
          <p:nvPr>
            <p:ph sz="half" idx="2"/>
            <p:extLst>
              <p:ext uri="{D42A27DB-BD31-4B8C-83A1-F6EECF244321}">
                <p14:modId xmlns:p14="http://schemas.microsoft.com/office/powerpoint/2010/main" val="309081590"/>
              </p:ext>
            </p:extLst>
          </p:nvPr>
        </p:nvGraphicFramePr>
        <p:xfrm>
          <a:off x="1333944" y="1741468"/>
          <a:ext cx="9907797" cy="3983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30956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D97B2BE-0FCF-4E01-B61B-2BCB4228196A}"/>
              </a:ext>
            </a:extLst>
          </p:cNvPr>
          <p:cNvSpPr>
            <a:spLocks noGrp="1"/>
          </p:cNvSpPr>
          <p:nvPr>
            <p:ph type="title"/>
          </p:nvPr>
        </p:nvSpPr>
        <p:spPr>
          <a:xfrm>
            <a:off x="838200" y="365125"/>
            <a:ext cx="9069729" cy="1325563"/>
          </a:xfrm>
        </p:spPr>
        <p:txBody>
          <a:bodyPr/>
          <a:lstStyle/>
          <a:p>
            <a:r>
              <a:rPr lang="fi-FI" dirty="0">
                <a:latin typeface="+mn-lt"/>
                <a:cs typeface="Calibri Light"/>
              </a:rPr>
              <a:t>Mitä tuutorina on hyvä huomioida?</a:t>
            </a:r>
            <a:endParaRPr lang="fi-FI" dirty="0">
              <a:latin typeface="+mn-lt"/>
            </a:endParaRPr>
          </a:p>
        </p:txBody>
      </p:sp>
      <p:sp>
        <p:nvSpPr>
          <p:cNvPr id="3" name="Sisällön paikkamerkki 2">
            <a:extLst>
              <a:ext uri="{FF2B5EF4-FFF2-40B4-BE49-F238E27FC236}">
                <a16:creationId xmlns:a16="http://schemas.microsoft.com/office/drawing/2014/main" id="{D0D27BB8-0FD5-44B8-9240-71B44531DAA6}"/>
              </a:ext>
            </a:extLst>
          </p:cNvPr>
          <p:cNvSpPr>
            <a:spLocks noGrp="1"/>
          </p:cNvSpPr>
          <p:nvPr>
            <p:ph idx="1"/>
          </p:nvPr>
        </p:nvSpPr>
        <p:spPr>
          <a:xfrm>
            <a:off x="838200" y="1456841"/>
            <a:ext cx="10515600" cy="5036034"/>
          </a:xfrm>
        </p:spPr>
        <p:txBody>
          <a:bodyPr>
            <a:normAutofit fontScale="47500" lnSpcReduction="20000"/>
          </a:bodyPr>
          <a:lstStyle/>
          <a:p>
            <a:pPr marL="0" lvl="1">
              <a:spcBef>
                <a:spcPts val="1200"/>
              </a:spcBef>
              <a:buFont typeface="Arial" panose="020B0604020202020204" pitchFamily="34" charset="0"/>
              <a:buChar char="•"/>
            </a:pPr>
            <a:endParaRPr lang="fi-FI" sz="3400">
              <a:cs typeface="Calibri"/>
            </a:endParaRPr>
          </a:p>
          <a:p>
            <a:pPr marL="457200" lvl="1" indent="-457200">
              <a:lnSpc>
                <a:spcPct val="120000"/>
              </a:lnSpc>
              <a:spcBef>
                <a:spcPts val="1200"/>
              </a:spcBef>
              <a:buFont typeface="Arial" panose="020B0604020202020204" pitchFamily="34" charset="0"/>
              <a:buChar char="•"/>
            </a:pPr>
            <a:r>
              <a:rPr lang="fi-FI" sz="5100">
                <a:cs typeface="Calibri"/>
              </a:rPr>
              <a:t>17 % uusista opiskelijoista ei osallistu opiskelijatapahtumiin lainkaan. Kolmanneksi yleisin syy jäädä kokonaan pois tapahtumista on kokemus siitä, että tapahtumat ovat liian alkoholipainotteisia. </a:t>
            </a:r>
          </a:p>
          <a:p>
            <a:pPr marL="457200" lvl="1" indent="-457200">
              <a:lnSpc>
                <a:spcPct val="120000"/>
              </a:lnSpc>
              <a:spcBef>
                <a:spcPts val="1200"/>
              </a:spcBef>
              <a:buFont typeface="Arial" panose="020B0604020202020204" pitchFamily="34" charset="0"/>
              <a:buChar char="•"/>
            </a:pPr>
            <a:r>
              <a:rPr lang="fi-FI" sz="5100">
                <a:cs typeface="Calibri"/>
              </a:rPr>
              <a:t>Tuutorina vaikutat uusien opiskelijoiden mielikuvaan uudesta opiskeluyhteisöstä: Sen perusteella, mitä sanot tai miten toimit, muodostuu myös kuva, miten päihteiden käyttöön suhtaudutaan.</a:t>
            </a:r>
          </a:p>
          <a:p>
            <a:pPr marL="457200" lvl="1" indent="-457200">
              <a:lnSpc>
                <a:spcPct val="120000"/>
              </a:lnSpc>
              <a:spcBef>
                <a:spcPts val="1200"/>
              </a:spcBef>
              <a:buFont typeface="Arial" panose="020B0604020202020204" pitchFamily="34" charset="0"/>
              <a:buChar char="•"/>
            </a:pPr>
            <a:r>
              <a:rPr lang="fi-FI" sz="5100">
                <a:cs typeface="Calibri"/>
              </a:rPr>
              <a:t>Jos uuden opiskelijan päihteiden käyttö tai jaksaminen herättää huolta, on hyvä tietää, miten ottaa asia puheeksi ja mihin ohjata tarvittaessa.</a:t>
            </a:r>
          </a:p>
          <a:p>
            <a:pPr marL="457200" lvl="1" indent="-457200">
              <a:lnSpc>
                <a:spcPct val="120000"/>
              </a:lnSpc>
              <a:spcBef>
                <a:spcPts val="1200"/>
              </a:spcBef>
              <a:buFont typeface="Arial" panose="020B0604020202020204" pitchFamily="34" charset="0"/>
              <a:buChar char="•"/>
            </a:pPr>
            <a:r>
              <a:rPr lang="fi-FI" sz="5100">
                <a:cs typeface="Calibri"/>
              </a:rPr>
              <a:t>Korkeakoululla on usein pelisäännöt (Opiskelijoiden päihdeohjelma) päihteisiin ja päihdehaittoihin liittyen – tuutorin on hyvä tietää, mistä säännöt löytyvät.</a:t>
            </a:r>
          </a:p>
        </p:txBody>
      </p:sp>
    </p:spTree>
    <p:extLst>
      <p:ext uri="{BB962C8B-B14F-4D97-AF65-F5344CB8AC3E}">
        <p14:creationId xmlns:p14="http://schemas.microsoft.com/office/powerpoint/2010/main" val="2557684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kstiruutu 8">
            <a:extLst>
              <a:ext uri="{FF2B5EF4-FFF2-40B4-BE49-F238E27FC236}">
                <a16:creationId xmlns:a16="http://schemas.microsoft.com/office/drawing/2014/main" id="{9FF01EE6-F8FD-4667-B301-AEE46877550F}"/>
              </a:ext>
            </a:extLst>
          </p:cNvPr>
          <p:cNvSpPr txBox="1"/>
          <p:nvPr/>
        </p:nvSpPr>
        <p:spPr>
          <a:xfrm>
            <a:off x="501805" y="390293"/>
            <a:ext cx="2520175" cy="379141"/>
          </a:xfrm>
          <a:prstGeom prst="rect">
            <a:avLst/>
          </a:prstGeom>
          <a:noFill/>
        </p:spPr>
        <p:txBody>
          <a:bodyPr wrap="square" rtlCol="0">
            <a:spAutoFit/>
          </a:bodyPr>
          <a:lstStyle/>
          <a:p>
            <a:r>
              <a:rPr lang="fi-FI" dirty="0">
                <a:solidFill>
                  <a:schemeClr val="accent1"/>
                </a:solidFill>
              </a:rPr>
              <a:t>Tehtävä</a:t>
            </a:r>
          </a:p>
        </p:txBody>
      </p:sp>
      <p:sp>
        <p:nvSpPr>
          <p:cNvPr id="4" name="Otsikko 3">
            <a:extLst>
              <a:ext uri="{FF2B5EF4-FFF2-40B4-BE49-F238E27FC236}">
                <a16:creationId xmlns:a16="http://schemas.microsoft.com/office/drawing/2014/main" id="{E4A75C67-0F52-4D9C-9D49-4A59860E68E9}"/>
              </a:ext>
            </a:extLst>
          </p:cNvPr>
          <p:cNvSpPr>
            <a:spLocks noGrp="1"/>
          </p:cNvSpPr>
          <p:nvPr>
            <p:ph type="title"/>
          </p:nvPr>
        </p:nvSpPr>
        <p:spPr/>
        <p:txBody>
          <a:bodyPr/>
          <a:lstStyle/>
          <a:p>
            <a:r>
              <a:rPr lang="fi-FI" dirty="0"/>
              <a:t>Janaharjoite</a:t>
            </a:r>
          </a:p>
        </p:txBody>
      </p:sp>
      <p:sp>
        <p:nvSpPr>
          <p:cNvPr id="5" name="Sisällön paikkamerkki 4">
            <a:extLst>
              <a:ext uri="{FF2B5EF4-FFF2-40B4-BE49-F238E27FC236}">
                <a16:creationId xmlns:a16="http://schemas.microsoft.com/office/drawing/2014/main" id="{80E6F95C-5CD0-4F12-983B-DAD8A3D2D64A}"/>
              </a:ext>
            </a:extLst>
          </p:cNvPr>
          <p:cNvSpPr>
            <a:spLocks noGrp="1"/>
          </p:cNvSpPr>
          <p:nvPr>
            <p:ph idx="1"/>
          </p:nvPr>
        </p:nvSpPr>
        <p:spPr>
          <a:xfrm>
            <a:off x="853225" y="2038119"/>
            <a:ext cx="10547465" cy="4516507"/>
          </a:xfrm>
        </p:spPr>
        <p:txBody>
          <a:bodyPr/>
          <a:lstStyle/>
          <a:p>
            <a:pPr marL="0" indent="0">
              <a:buNone/>
            </a:pPr>
            <a:r>
              <a:rPr lang="fi-FI"/>
              <a:t>Asetu janalle oman mielesi mukaisesti. Voit olla väitteen/kysymyksen kanssa samaa mieltä, eri mieltä tai jotain siltä väliltä. Tehtävässä ei ole oikeita vastauksia.</a:t>
            </a:r>
          </a:p>
          <a:p>
            <a:pPr marL="0" indent="0">
              <a:buNone/>
            </a:pPr>
            <a:endParaRPr lang="fi-FI"/>
          </a:p>
        </p:txBody>
      </p:sp>
      <p:pic>
        <p:nvPicPr>
          <p:cNvPr id="6" name="Picture 11">
            <a:extLst>
              <a:ext uri="{FF2B5EF4-FFF2-40B4-BE49-F238E27FC236}">
                <a16:creationId xmlns:a16="http://schemas.microsoft.com/office/drawing/2014/main" id="{2412D64A-547E-4145-8B04-0A29C9700AD5}"/>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5967" r="59156"/>
          <a:stretch/>
        </p:blipFill>
        <p:spPr>
          <a:xfrm flipH="1">
            <a:off x="1311812" y="3299883"/>
            <a:ext cx="2389219" cy="3106102"/>
          </a:xfrm>
          <a:prstGeom prst="rect">
            <a:avLst/>
          </a:prstGeom>
        </p:spPr>
      </p:pic>
      <p:pic>
        <p:nvPicPr>
          <p:cNvPr id="7" name="Picture 6">
            <a:extLst>
              <a:ext uri="{FF2B5EF4-FFF2-40B4-BE49-F238E27FC236}">
                <a16:creationId xmlns:a16="http://schemas.microsoft.com/office/drawing/2014/main" id="{45F751BD-9B7F-4FE6-BF13-4BB1E086F18B}"/>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225200" y="3893989"/>
            <a:ext cx="2643473" cy="2206595"/>
          </a:xfrm>
          <a:prstGeom prst="rect">
            <a:avLst/>
          </a:prstGeom>
        </p:spPr>
      </p:pic>
      <p:pic>
        <p:nvPicPr>
          <p:cNvPr id="8" name="Picture 10">
            <a:extLst>
              <a:ext uri="{FF2B5EF4-FFF2-40B4-BE49-F238E27FC236}">
                <a16:creationId xmlns:a16="http://schemas.microsoft.com/office/drawing/2014/main" id="{788D2055-A66E-400F-BA2F-93B5D4C613BD}"/>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39583" r="28009"/>
          <a:stretch/>
        </p:blipFill>
        <p:spPr>
          <a:xfrm>
            <a:off x="7714117" y="3588589"/>
            <a:ext cx="2013697" cy="2817396"/>
          </a:xfrm>
          <a:prstGeom prst="rect">
            <a:avLst/>
          </a:prstGeom>
        </p:spPr>
      </p:pic>
    </p:spTree>
    <p:extLst>
      <p:ext uri="{BB962C8B-B14F-4D97-AF65-F5344CB8AC3E}">
        <p14:creationId xmlns:p14="http://schemas.microsoft.com/office/powerpoint/2010/main" val="3389863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isällön paikkamerkki 3">
            <a:extLst>
              <a:ext uri="{FF2B5EF4-FFF2-40B4-BE49-F238E27FC236}">
                <a16:creationId xmlns:a16="http://schemas.microsoft.com/office/drawing/2014/main" id="{A2DD516A-E53E-4881-A287-7AF42CEF39E0}"/>
              </a:ext>
            </a:extLst>
          </p:cNvPr>
          <p:cNvGraphicFramePr>
            <a:graphicFrameLocks noGrp="1"/>
          </p:cNvGraphicFramePr>
          <p:nvPr>
            <p:ph sz="half" idx="2"/>
            <p:extLst>
              <p:ext uri="{D42A27DB-BD31-4B8C-83A1-F6EECF244321}">
                <p14:modId xmlns:p14="http://schemas.microsoft.com/office/powerpoint/2010/main" val="546634124"/>
              </p:ext>
            </p:extLst>
          </p:nvPr>
        </p:nvGraphicFramePr>
        <p:xfrm>
          <a:off x="1333944" y="1741468"/>
          <a:ext cx="9907797" cy="3983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6" descr="Kaksi tanssivaa hahmoa">
            <a:extLst>
              <a:ext uri="{FF2B5EF4-FFF2-40B4-BE49-F238E27FC236}">
                <a16:creationId xmlns:a16="http://schemas.microsoft.com/office/drawing/2014/main" id="{43EE292F-4795-41C9-922A-8D0C296208A0}"/>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2506569" y="4389748"/>
            <a:ext cx="2643473" cy="2206595"/>
          </a:xfrm>
          <a:prstGeom prst="rect">
            <a:avLst/>
          </a:prstGeom>
        </p:spPr>
      </p:pic>
      <p:sp>
        <p:nvSpPr>
          <p:cNvPr id="2" name="Otsikko 1">
            <a:extLst>
              <a:ext uri="{FF2B5EF4-FFF2-40B4-BE49-F238E27FC236}">
                <a16:creationId xmlns:a16="http://schemas.microsoft.com/office/drawing/2014/main" id="{5F0A6A3B-6B43-47DC-B8A1-F660CFD3C7A4}"/>
              </a:ext>
            </a:extLst>
          </p:cNvPr>
          <p:cNvSpPr>
            <a:spLocks noGrp="1"/>
          </p:cNvSpPr>
          <p:nvPr>
            <p:ph type="title"/>
          </p:nvPr>
        </p:nvSpPr>
        <p:spPr>
          <a:xfrm>
            <a:off x="240890" y="152260"/>
            <a:ext cx="11710220" cy="1961535"/>
          </a:xfrm>
        </p:spPr>
        <p:txBody>
          <a:bodyPr/>
          <a:lstStyle/>
          <a:p>
            <a:r>
              <a:rPr lang="fi-FI" dirty="0">
                <a:solidFill>
                  <a:schemeClr val="accent1"/>
                </a:solidFill>
              </a:rPr>
              <a:t>Tehtävä</a:t>
            </a:r>
          </a:p>
        </p:txBody>
      </p:sp>
    </p:spTree>
    <p:extLst>
      <p:ext uri="{BB962C8B-B14F-4D97-AF65-F5344CB8AC3E}">
        <p14:creationId xmlns:p14="http://schemas.microsoft.com/office/powerpoint/2010/main" val="171028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3" descr="Kolme opiskelijaa lasit kädessä">
            <a:extLst>
              <a:ext uri="{FF2B5EF4-FFF2-40B4-BE49-F238E27FC236}">
                <a16:creationId xmlns:a16="http://schemas.microsoft.com/office/drawing/2014/main" id="{A669EBC1-2E3F-4155-8EE1-E22E4034BD5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2779935" y="674342"/>
            <a:ext cx="3860013" cy="3058878"/>
          </a:xfrm>
          <a:prstGeom prst="rect">
            <a:avLst/>
          </a:prstGeom>
        </p:spPr>
      </p:pic>
      <p:sp>
        <p:nvSpPr>
          <p:cNvPr id="2" name="Otsikko 1">
            <a:extLst>
              <a:ext uri="{FF2B5EF4-FFF2-40B4-BE49-F238E27FC236}">
                <a16:creationId xmlns:a16="http://schemas.microsoft.com/office/drawing/2014/main" id="{F775D3E3-2DDE-43D6-9FCA-55AC86E62F20}"/>
              </a:ext>
            </a:extLst>
          </p:cNvPr>
          <p:cNvSpPr>
            <a:spLocks noGrp="1"/>
          </p:cNvSpPr>
          <p:nvPr>
            <p:ph type="title"/>
          </p:nvPr>
        </p:nvSpPr>
        <p:spPr>
          <a:xfrm>
            <a:off x="134645" y="4744204"/>
            <a:ext cx="11710220" cy="1961535"/>
          </a:xfrm>
        </p:spPr>
        <p:txBody>
          <a:bodyPr/>
          <a:lstStyle/>
          <a:p>
            <a:r>
              <a:rPr lang="fi-FI" dirty="0">
                <a:solidFill>
                  <a:schemeClr val="accent1"/>
                </a:solidFill>
              </a:rPr>
              <a:t>Tehtävä</a:t>
            </a:r>
          </a:p>
        </p:txBody>
      </p:sp>
      <p:graphicFrame>
        <p:nvGraphicFramePr>
          <p:cNvPr id="5" name="Sisällön paikkamerkki 3">
            <a:extLst>
              <a:ext uri="{FF2B5EF4-FFF2-40B4-BE49-F238E27FC236}">
                <a16:creationId xmlns:a16="http://schemas.microsoft.com/office/drawing/2014/main" id="{A2DD516A-E53E-4881-A287-7AF42CEF39E0}"/>
              </a:ext>
            </a:extLst>
          </p:cNvPr>
          <p:cNvGraphicFramePr>
            <a:graphicFrameLocks noGrp="1"/>
          </p:cNvGraphicFramePr>
          <p:nvPr>
            <p:ph sz="half" idx="2"/>
            <p:extLst>
              <p:ext uri="{D42A27DB-BD31-4B8C-83A1-F6EECF244321}">
                <p14:modId xmlns:p14="http://schemas.microsoft.com/office/powerpoint/2010/main" val="3229710747"/>
              </p:ext>
            </p:extLst>
          </p:nvPr>
        </p:nvGraphicFramePr>
        <p:xfrm>
          <a:off x="1333944" y="1741468"/>
          <a:ext cx="9907797" cy="398350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179995348"/>
      </p:ext>
    </p:extLst>
  </p:cSld>
  <p:clrMapOvr>
    <a:masterClrMapping/>
  </p:clrMapOvr>
</p:sld>
</file>

<file path=ppt/theme/theme1.xml><?xml version="1.0" encoding="utf-8"?>
<a:theme xmlns:a="http://schemas.openxmlformats.org/drawingml/2006/main" name="kuplateema">
  <a:themeElements>
    <a:clrScheme name="Custom 2">
      <a:dk1>
        <a:sysClr val="windowText" lastClr="000000"/>
      </a:dk1>
      <a:lt1>
        <a:sysClr val="window" lastClr="FFFFFF"/>
      </a:lt1>
      <a:dk2>
        <a:srgbClr val="7ECAD5"/>
      </a:dk2>
      <a:lt2>
        <a:srgbClr val="F7E07E"/>
      </a:lt2>
      <a:accent1>
        <a:srgbClr val="8564C8"/>
      </a:accent1>
      <a:accent2>
        <a:srgbClr val="EF807D"/>
      </a:accent2>
      <a:accent3>
        <a:srgbClr val="61D4B8"/>
      </a:accent3>
      <a:accent4>
        <a:srgbClr val="FFB671"/>
      </a:accent4>
      <a:accent5>
        <a:srgbClr val="DCCBBC"/>
      </a:accent5>
      <a:accent6>
        <a:srgbClr val="F7BFB7"/>
      </a:accent6>
      <a:hlink>
        <a:srgbClr val="9063CD"/>
      </a:hlink>
      <a:folHlink>
        <a:srgbClr val="9063C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Tuutorin rooli_MUOK_SALLA" id="{269FA201-3CED-4318-9C7E-1CC1369377FF}" vid="{A8A35058-B8C9-4D4B-B3EA-7D9FA1B91A35}"/>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EHYT Dokumentti" ma:contentTypeID="0x010100740B35664B4D4340B9178BE3CEE18B3201007F46677E656BC241BE7235EEAC608E29" ma:contentTypeVersion="23" ma:contentTypeDescription="" ma:contentTypeScope="" ma:versionID="fd2e558a3359445cc8d12d9570b0c54f">
  <xsd:schema xmlns:xsd="http://www.w3.org/2001/XMLSchema" xmlns:xs="http://www.w3.org/2001/XMLSchema" xmlns:p="http://schemas.microsoft.com/office/2006/metadata/properties" xmlns:ns2="8b25a0eb-6aee-482d-9e36-463e4a625073" xmlns:ns3="4bb9e5cd-3843-49f0-a1c3-d928feda9b6b" targetNamespace="http://schemas.microsoft.com/office/2006/metadata/properties" ma:root="true" ma:fieldsID="2516d05da777c38298111529042a22e9" ns2:_="" ns3:_="">
    <xsd:import namespace="8b25a0eb-6aee-482d-9e36-463e4a625073"/>
    <xsd:import namespace="4bb9e5cd-3843-49f0-a1c3-d928feda9b6b"/>
    <xsd:element name="properties">
      <xsd:complexType>
        <xsd:sequence>
          <xsd:element name="documentManagement">
            <xsd:complexType>
              <xsd:all>
                <xsd:element ref="ns2:TaxCatchAll" minOccurs="0"/>
                <xsd:element ref="ns2:TaxCatchAllLabel" minOccurs="0"/>
                <xsd:element ref="ns2:maa44b24fcb6448ebc628b460284fa99" minOccurs="0"/>
                <xsd:element ref="ns2:ia1e4eaa4aaa42cf924070fd120c69a7" minOccurs="0"/>
                <xsd:element ref="ns2:a8e037739f22464881271840dad1748a" minOccurs="0"/>
                <xsd:element ref="ns2:fa779d4ac9104465a0b35c00929a1e86" minOccurs="0"/>
                <xsd:element ref="ns2:la47d3aaa2a64b5b8f872218156bcd76" minOccurs="0"/>
                <xsd:element ref="ns2:j4503adf8a2b47a6a02af0be5d44a3d3" minOccurs="0"/>
                <xsd:element ref="ns3:MediaServiceMetadata" minOccurs="0"/>
                <xsd:element ref="ns3:MediaServiceFastMetadata" minOccurs="0"/>
                <xsd:element ref="ns3:MediaServiceAutoTags" minOccurs="0"/>
                <xsd:element ref="ns3:MediaServiceOCR" minOccurs="0"/>
                <xsd:element ref="ns2:SharedWithUsers" minOccurs="0"/>
                <xsd:element ref="ns2:SharedWithDetails"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25a0eb-6aee-482d-9e36-463e4a625073" elementFormDefault="qualified">
    <xsd:import namespace="http://schemas.microsoft.com/office/2006/documentManagement/types"/>
    <xsd:import namespace="http://schemas.microsoft.com/office/infopath/2007/PartnerControls"/>
    <xsd:element name="TaxCatchAll" ma:index="5" nillable="true" ma:displayName="Taxonomy Catch All Column" ma:hidden="true" ma:list="{60a3a2b8-0144-44f0-a92d-1cd16757bef9}" ma:internalName="TaxCatchAll" ma:showField="CatchAllData" ma:web="8b25a0eb-6aee-482d-9e36-463e4a625073">
      <xsd:complexType>
        <xsd:complexContent>
          <xsd:extension base="dms:MultiChoiceLookup">
            <xsd:sequence>
              <xsd:element name="Value" type="dms:Lookup" maxOccurs="unbounded" minOccurs="0" nillable="true"/>
            </xsd:sequence>
          </xsd:extension>
        </xsd:complexContent>
      </xsd:complexType>
    </xsd:element>
    <xsd:element name="TaxCatchAllLabel" ma:index="6" nillable="true" ma:displayName="Taxonomy Catch All Column1" ma:hidden="true" ma:list="{60a3a2b8-0144-44f0-a92d-1cd16757bef9}" ma:internalName="TaxCatchAllLabel" ma:readOnly="true" ma:showField="CatchAllDataLabel" ma:web="8b25a0eb-6aee-482d-9e36-463e4a625073">
      <xsd:complexType>
        <xsd:complexContent>
          <xsd:extension base="dms:MultiChoiceLookup">
            <xsd:sequence>
              <xsd:element name="Value" type="dms:Lookup" maxOccurs="unbounded" minOccurs="0" nillable="true"/>
            </xsd:sequence>
          </xsd:extension>
        </xsd:complexContent>
      </xsd:complexType>
    </xsd:element>
    <xsd:element name="maa44b24fcb6448ebc628b460284fa99" ma:index="10" nillable="true" ma:taxonomy="true" ma:internalName="maa44b24fcb6448ebc628b460284fa99" ma:taxonomyFieldName="Vapaat_x0020_avainsanat" ma:displayName="Vapaat avainsanat" ma:default="" ma:fieldId="{6aa44b24-fcb6-448e-bc62-8b460284fa99}" ma:taxonomyMulti="true" ma:sspId="b4acf277-c871-4cac-ba5b-0074ec657832" ma:termSetId="c8c6a368-f4a2-4fda-a9dd-20fff3e48ade" ma:anchorId="00000000-0000-0000-0000-000000000000" ma:open="true" ma:isKeyword="false">
      <xsd:complexType>
        <xsd:sequence>
          <xsd:element ref="pc:Terms" minOccurs="0" maxOccurs="1"/>
        </xsd:sequence>
      </xsd:complexType>
    </xsd:element>
    <xsd:element name="ia1e4eaa4aaa42cf924070fd120c69a7" ma:index="12" ma:taxonomy="true" ma:internalName="ia1e4eaa4aaa42cf924070fd120c69a7" ma:taxonomyFieldName="Dokumentin_x0020_tyyppi" ma:displayName="Dokumentin tyyppi" ma:readOnly="false" ma:default="" ma:fieldId="{2a1e4eaa-4aaa-42cf-9240-70fd120c69a7}" ma:sspId="b4acf277-c871-4cac-ba5b-0074ec657832" ma:termSetId="dd9f542b-ab43-4e9c-b9f8-ad763b8e860f" ma:anchorId="00000000-0000-0000-0000-000000000000" ma:open="true" ma:isKeyword="false">
      <xsd:complexType>
        <xsd:sequence>
          <xsd:element ref="pc:Terms" minOccurs="0" maxOccurs="1"/>
        </xsd:sequence>
      </xsd:complexType>
    </xsd:element>
    <xsd:element name="a8e037739f22464881271840dad1748a" ma:index="14" nillable="true" ma:taxonomy="true" ma:internalName="a8e037739f22464881271840dad1748a" ma:taxonomyFieldName="EHYT_x0020_Aihe" ma:displayName="EHYT Aihe" ma:readOnly="false" ma:default="" ma:fieldId="{a8e03773-9f22-4648-8127-1840dad1748a}" ma:taxonomyMulti="true" ma:sspId="b4acf277-c871-4cac-ba5b-0074ec657832" ma:termSetId="7869f83b-08b4-4911-a2e7-405e0ab3fc6a" ma:anchorId="00000000-0000-0000-0000-000000000000" ma:open="false" ma:isKeyword="false">
      <xsd:complexType>
        <xsd:sequence>
          <xsd:element ref="pc:Terms" minOccurs="0" maxOccurs="1"/>
        </xsd:sequence>
      </xsd:complexType>
    </xsd:element>
    <xsd:element name="fa779d4ac9104465a0b35c00929a1e86" ma:index="19" ma:taxonomy="true" ma:internalName="fa779d4ac9104465a0b35c00929a1e86" ma:taxonomyFieldName="Dokumentin_x0020_tila" ma:displayName="Dokumentin tila" ma:default="5;#Luonnos|5515d47d-45bc-4979-a976-cce269c3bccd" ma:fieldId="{fa779d4a-c910-4465-a0b3-5c00929a1e86}" ma:sspId="b4acf277-c871-4cac-ba5b-0074ec657832" ma:termSetId="fec175c3-b36b-4106-b923-4dba12afad04" ma:anchorId="00000000-0000-0000-0000-000000000000" ma:open="false" ma:isKeyword="false">
      <xsd:complexType>
        <xsd:sequence>
          <xsd:element ref="pc:Terms" minOccurs="0" maxOccurs="1"/>
        </xsd:sequence>
      </xsd:complexType>
    </xsd:element>
    <xsd:element name="la47d3aaa2a64b5b8f872218156bcd76" ma:index="20" ma:taxonomy="true" ma:internalName="la47d3aaa2a64b5b8f872218156bcd76" ma:taxonomyFieldName="Sijainti" ma:displayName="Sijainti" ma:default="" ma:fieldId="{5a47d3aa-a2a6-4b5b-8f87-2218156bcd76}" ma:sspId="b4acf277-c871-4cac-ba5b-0074ec657832" ma:termSetId="fd9d8364-31ef-4bf9-88a3-35022fe8c892" ma:anchorId="00000000-0000-0000-0000-000000000000" ma:open="false" ma:isKeyword="false">
      <xsd:complexType>
        <xsd:sequence>
          <xsd:element ref="pc:Terms" minOccurs="0" maxOccurs="1"/>
        </xsd:sequence>
      </xsd:complexType>
    </xsd:element>
    <xsd:element name="j4503adf8a2b47a6a02af0be5d44a3d3" ma:index="21" ma:taxonomy="true" ma:internalName="j4503adf8a2b47a6a02af0be5d44a3d3" ma:taxonomyFieldName="Kohderyhm_x00e4_" ma:displayName="Kohderyhmä" ma:default="6;#Sisäinen|86f88d56-d83c-4b89-95d9-544aff120100" ma:fieldId="{34503adf-8a2b-47a6-a02a-f0be5d44a3d3}" ma:taxonomyMulti="true" ma:sspId="b4acf277-c871-4cac-ba5b-0074ec657832" ma:termSetId="89ce306e-301d-46a4-b0a0-153fbd067a23" ma:anchorId="00000000-0000-0000-0000-000000000000" ma:open="true" ma:isKeyword="false">
      <xsd:complexType>
        <xsd:sequence>
          <xsd:element ref="pc:Terms" minOccurs="0" maxOccurs="1"/>
        </xsd:sequence>
      </xsd:complexType>
    </xsd:element>
    <xsd:element name="SharedWithUsers" ma:index="26"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Jakamisen tiedot"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b9e5cd-3843-49f0-a1c3-d928feda9b6b" elementFormDefault="qualified">
    <xsd:import namespace="http://schemas.microsoft.com/office/2006/documentManagement/types"/>
    <xsd:import namespace="http://schemas.microsoft.com/office/infopath/2007/PartnerControls"/>
    <xsd:element name="MediaServiceMetadata" ma:index="22" nillable="true" ma:displayName="MediaServiceMetadata" ma:hidden="true" ma:internalName="MediaServiceMetadata" ma:readOnly="true">
      <xsd:simpleType>
        <xsd:restriction base="dms:Note"/>
      </xsd:simpleType>
    </xsd:element>
    <xsd:element name="MediaServiceFastMetadata" ma:index="23" nillable="true" ma:displayName="MediaServiceFastMetadata" ma:hidden="true" ma:internalName="MediaServiceFastMetadata" ma:readOnly="true">
      <xsd:simpleType>
        <xsd:restriction base="dms:Note"/>
      </xsd:simpleType>
    </xsd:element>
    <xsd:element name="MediaServiceAutoTags" ma:index="24" nillable="true" ma:displayName="MediaServiceAutoTags" ma:internalName="MediaServiceAutoTags" ma:readOnly="true">
      <xsd:simpleType>
        <xsd:restriction base="dms:Text"/>
      </xsd:simpleType>
    </xsd:element>
    <xsd:element name="MediaServiceOCR" ma:index="25" nillable="true" ma:displayName="MediaServiceOCR" ma:internalName="MediaServiceOCR" ma:readOnly="true">
      <xsd:simpleType>
        <xsd:restriction base="dms:Note">
          <xsd:maxLength value="255"/>
        </xsd:restriction>
      </xsd:simpleType>
    </xsd:element>
    <xsd:element name="MediaServiceDateTaken" ma:index="28" nillable="true" ma:displayName="MediaServiceDateTaken" ma:hidden="true" ma:internalName="MediaServiceDateTaken" ma:readOnly="true">
      <xsd:simpleType>
        <xsd:restriction base="dms:Text"/>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ServiceAutoKeyPoints" ma:index="31" nillable="true" ma:displayName="MediaServiceAutoKeyPoints" ma:hidden="true" ma:internalName="MediaServiceAutoKeyPoints" ma:readOnly="true">
      <xsd:simpleType>
        <xsd:restriction base="dms:Note"/>
      </xsd:simpleType>
    </xsd:element>
    <xsd:element name="MediaServiceKeyPoints" ma:index="3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b25a0eb-6aee-482d-9e36-463e4a625073">
      <Value>6</Value>
      <Value>5</Value>
      <Value>162</Value>
      <Value>7</Value>
    </TaxCatchAll>
    <fa779d4ac9104465a0b35c00929a1e86 xmlns="8b25a0eb-6aee-482d-9e36-463e4a625073">
      <Terms xmlns="http://schemas.microsoft.com/office/infopath/2007/PartnerControls">
        <TermInfo xmlns="http://schemas.microsoft.com/office/infopath/2007/PartnerControls">
          <TermName xmlns="http://schemas.microsoft.com/office/infopath/2007/PartnerControls">Luonnos</TermName>
          <TermId xmlns="http://schemas.microsoft.com/office/infopath/2007/PartnerControls">5515d47d-45bc-4979-a976-cce269c3bccd</TermId>
        </TermInfo>
      </Terms>
    </fa779d4ac9104465a0b35c00929a1e86>
    <j4503adf8a2b47a6a02af0be5d44a3d3 xmlns="8b25a0eb-6aee-482d-9e36-463e4a625073">
      <Terms xmlns="http://schemas.microsoft.com/office/infopath/2007/PartnerControls">
        <TermInfo xmlns="http://schemas.microsoft.com/office/infopath/2007/PartnerControls">
          <TermName xmlns="http://schemas.microsoft.com/office/infopath/2007/PartnerControls">Sisäinen</TermName>
          <TermId xmlns="http://schemas.microsoft.com/office/infopath/2007/PartnerControls">86f88d56-d83c-4b89-95d9-544aff120100</TermId>
        </TermInfo>
      </Terms>
    </j4503adf8a2b47a6a02af0be5d44a3d3>
    <maa44b24fcb6448ebc628b460284fa99 xmlns="8b25a0eb-6aee-482d-9e36-463e4a625073">
      <Terms xmlns="http://schemas.microsoft.com/office/infopath/2007/PartnerControls"/>
    </maa44b24fcb6448ebc628b460284fa99>
    <ia1e4eaa4aaa42cf924070fd120c69a7 xmlns="8b25a0eb-6aee-482d-9e36-463e4a625073">
      <Terms xmlns="http://schemas.microsoft.com/office/infopath/2007/PartnerControls">
        <TermInfo xmlns="http://schemas.microsoft.com/office/infopath/2007/PartnerControls">
          <TermName xmlns="http://schemas.microsoft.com/office/infopath/2007/PartnerControls">Diaesitys</TermName>
          <TermId xmlns="http://schemas.microsoft.com/office/infopath/2007/PartnerControls">a316c037-4c47-4567-8dbb-830f4690f5dd</TermId>
        </TermInfo>
      </Terms>
    </ia1e4eaa4aaa42cf924070fd120c69a7>
    <la47d3aaa2a64b5b8f872218156bcd76 xmlns="8b25a0eb-6aee-482d-9e36-463e4a625073">
      <Terms xmlns="http://schemas.microsoft.com/office/infopath/2007/PartnerControls">
        <TermInfo xmlns="http://schemas.microsoft.com/office/infopath/2007/PartnerControls">
          <TermName xmlns="http://schemas.microsoft.com/office/infopath/2007/PartnerControls">Koulutyö</TermName>
          <TermId xmlns="http://schemas.microsoft.com/office/infopath/2007/PartnerControls">3a02af64-20ac-44fd-93e6-5ee59c14c5c5</TermId>
        </TermInfo>
      </Terms>
    </la47d3aaa2a64b5b8f872218156bcd76>
    <a8e037739f22464881271840dad1748a xmlns="8b25a0eb-6aee-482d-9e36-463e4a625073">
      <Terms xmlns="http://schemas.microsoft.com/office/infopath/2007/PartnerControls"/>
    </a8e037739f22464881271840dad1748a>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5213DE-BD40-44C8-8B0F-52D1A51BDD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25a0eb-6aee-482d-9e36-463e4a625073"/>
    <ds:schemaRef ds:uri="4bb9e5cd-3843-49f0-a1c3-d928feda9b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C13285-47B9-478D-8F4D-254C43DBF316}">
  <ds:schemaRefs>
    <ds:schemaRef ds:uri="http://schemas.microsoft.com/office/2006/documentManagement/types"/>
    <ds:schemaRef ds:uri="http://schemas.microsoft.com/office/infopath/2007/PartnerControls"/>
    <ds:schemaRef ds:uri="4bb9e5cd-3843-49f0-a1c3-d928feda9b6b"/>
    <ds:schemaRef ds:uri="http://purl.org/dc/elements/1.1/"/>
    <ds:schemaRef ds:uri="http://schemas.microsoft.com/office/2006/metadata/properties"/>
    <ds:schemaRef ds:uri="http://purl.org/dc/terms/"/>
    <ds:schemaRef ds:uri="http://schemas.openxmlformats.org/package/2006/metadata/core-properties"/>
    <ds:schemaRef ds:uri="8b25a0eb-6aee-482d-9e36-463e4a625073"/>
    <ds:schemaRef ds:uri="http://www.w3.org/XML/1998/namespace"/>
    <ds:schemaRef ds:uri="http://purl.org/dc/dcmitype/"/>
  </ds:schemaRefs>
</ds:datastoreItem>
</file>

<file path=customXml/itemProps3.xml><?xml version="1.0" encoding="utf-8"?>
<ds:datastoreItem xmlns:ds="http://schemas.openxmlformats.org/officeDocument/2006/customXml" ds:itemID="{7DFA5123-275F-49F6-8F8B-8398C23DF6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Tuutori_template – kopio</Template>
  <TotalTime>113</TotalTime>
  <Words>4411</Words>
  <Application>Microsoft Office PowerPoint</Application>
  <PresentationFormat>Laajakuva</PresentationFormat>
  <Paragraphs>444</Paragraphs>
  <Slides>30</Slides>
  <Notes>27</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30</vt:i4>
      </vt:variant>
    </vt:vector>
  </HeadingPairs>
  <TitlesOfParts>
    <vt:vector size="35" baseType="lpstr">
      <vt:lpstr>Arial</vt:lpstr>
      <vt:lpstr>Calibri</vt:lpstr>
      <vt:lpstr>Wingdings</vt:lpstr>
      <vt:lpstr>Wingdings,Sans-Serif</vt:lpstr>
      <vt:lpstr>kuplateema</vt:lpstr>
      <vt:lpstr>Päihteiden rooli opiskelu-yhteisössä</vt:lpstr>
      <vt:lpstr>Koulutuksen tavoite</vt:lpstr>
      <vt:lpstr>Koulutuksen aiheet</vt:lpstr>
      <vt:lpstr>Päihteiden rooli opiskeluyhteisössä</vt:lpstr>
      <vt:lpstr>Tehtävä</vt:lpstr>
      <vt:lpstr>Mitä tuutorina on hyvä huomioida?</vt:lpstr>
      <vt:lpstr>Janaharjoite</vt:lpstr>
      <vt:lpstr>Tehtävä</vt:lpstr>
      <vt:lpstr>Tehtävä</vt:lpstr>
      <vt:lpstr>Tehtävä</vt:lpstr>
      <vt:lpstr>Keskustelkaa pareittain</vt:lpstr>
      <vt:lpstr>Keskustele fuksiparin kanssa</vt:lpstr>
      <vt:lpstr>Päihteitä käytetään tunteiden säätelyyn</vt:lpstr>
      <vt:lpstr>Miten opiskelija voi ehkäistä päihdehaittoja omassa yhteisössään?</vt:lpstr>
      <vt:lpstr>Mitä sinä voit tuutorina tehdä?</vt:lpstr>
      <vt:lpstr>Pohdi etukäteen</vt:lpstr>
      <vt:lpstr>Opiskelijoiden päihdeohjelma</vt:lpstr>
      <vt:lpstr>Suunnittele ja ideoi 1/4</vt:lpstr>
      <vt:lpstr>Suunnittele ja ideoi 2/4</vt:lpstr>
      <vt:lpstr>Suunnittele ja ideoi 3/4</vt:lpstr>
      <vt:lpstr>Suunnittele ja ideoi 4/4 – checklist</vt:lpstr>
      <vt:lpstr>Ennen ensimmäistä illanviettoa</vt:lpstr>
      <vt:lpstr>Huolen puheeksi ottaminen  ja mistä apua</vt:lpstr>
      <vt:lpstr>Case Aati ja case Paju</vt:lpstr>
      <vt:lpstr>Tehtävä jatkuu</vt:lpstr>
      <vt:lpstr>Auta opiskelukaveria, ota huoli puheeksi</vt:lpstr>
      <vt:lpstr>Apua haasteisiin ja haastaviin tilanteisiin 1/2</vt:lpstr>
      <vt:lpstr>Apua haasteisiin ja haastaviin tilanteisiin 2/2</vt:lpstr>
      <vt:lpstr>Yhteenveto</vt:lpstr>
      <vt:lpstr>KUPLA - opiskelijat päihdekulttuurin  uudistajina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Päihteiden rooli opiskelu-yhteisössä</dc:title>
  <dc:creator>Emmi Lehtinen</dc:creator>
  <cp:lastModifiedBy>Emi Maeda</cp:lastModifiedBy>
  <cp:revision>30</cp:revision>
  <cp:lastPrinted>2018-11-12T09:45:11Z</cp:lastPrinted>
  <dcterms:created xsi:type="dcterms:W3CDTF">2020-03-04T13:27:38Z</dcterms:created>
  <dcterms:modified xsi:type="dcterms:W3CDTF">2020-08-26T09:17:38Z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kumentin tila">
    <vt:lpwstr>5;#Luonnos|5515d47d-45bc-4979-a976-cce269c3bccd</vt:lpwstr>
  </property>
  <property fmtid="{D5CDD505-2E9C-101B-9397-08002B2CF9AE}" pid="3" name="ContentTypeId">
    <vt:lpwstr>0x010100740B35664B4D4340B9178BE3CEE18B3201007F46677E656BC241BE7235EEAC608E29</vt:lpwstr>
  </property>
  <property fmtid="{D5CDD505-2E9C-101B-9397-08002B2CF9AE}" pid="4" name="Kohderyhmä">
    <vt:lpwstr>6;#Sisäinen|86f88d56-d83c-4b89-95d9-544aff120100</vt:lpwstr>
  </property>
  <property fmtid="{D5CDD505-2E9C-101B-9397-08002B2CF9AE}" pid="5" name="Vapaat avainsanat">
    <vt:lpwstr/>
  </property>
  <property fmtid="{D5CDD505-2E9C-101B-9397-08002B2CF9AE}" pid="6" name="Sijainti">
    <vt:lpwstr>7;#Koulutyö|3a02af64-20ac-44fd-93e6-5ee59c14c5c5</vt:lpwstr>
  </property>
  <property fmtid="{D5CDD505-2E9C-101B-9397-08002B2CF9AE}" pid="7" name="EHYT Aihe">
    <vt:lpwstr/>
  </property>
  <property fmtid="{D5CDD505-2E9C-101B-9397-08002B2CF9AE}" pid="8" name="Dokumentin tyyppi">
    <vt:lpwstr>162;#Diaesitys|a316c037-4c47-4567-8dbb-830f4690f5dd</vt:lpwstr>
  </property>
</Properties>
</file>