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20" r:id="rId5"/>
    <p:sldId id="720" r:id="rId6"/>
    <p:sldId id="314" r:id="rId7"/>
    <p:sldId id="722" r:id="rId8"/>
    <p:sldId id="733" r:id="rId9"/>
    <p:sldId id="347" r:id="rId10"/>
    <p:sldId id="719" r:id="rId11"/>
    <p:sldId id="611" r:id="rId12"/>
    <p:sldId id="724" r:id="rId13"/>
    <p:sldId id="573" r:id="rId14"/>
    <p:sldId id="322" r:id="rId15"/>
    <p:sldId id="625" r:id="rId16"/>
    <p:sldId id="574" r:id="rId17"/>
    <p:sldId id="725" r:id="rId18"/>
    <p:sldId id="626" r:id="rId19"/>
    <p:sldId id="627" r:id="rId20"/>
    <p:sldId id="628" r:id="rId21"/>
    <p:sldId id="726" r:id="rId22"/>
    <p:sldId id="647" r:id="rId23"/>
    <p:sldId id="644" r:id="rId24"/>
    <p:sldId id="727" r:id="rId25"/>
    <p:sldId id="728" r:id="rId26"/>
    <p:sldId id="729" r:id="rId27"/>
    <p:sldId id="630" r:id="rId28"/>
    <p:sldId id="730" r:id="rId29"/>
    <p:sldId id="731" r:id="rId30"/>
    <p:sldId id="732" r:id="rId31"/>
    <p:sldId id="336" r:id="rId32"/>
  </p:sldIdLst>
  <p:sldSz cx="12192000" cy="6858000"/>
  <p:notesSz cx="6858000" cy="208597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0DDDA124-3889-476B-8ABB-A4ED13462AA3}">
          <p14:sldIdLst>
            <p14:sldId id="320"/>
            <p14:sldId id="720"/>
            <p14:sldId id="314"/>
            <p14:sldId id="722"/>
            <p14:sldId id="733"/>
            <p14:sldId id="347"/>
            <p14:sldId id="719"/>
            <p14:sldId id="611"/>
            <p14:sldId id="724"/>
            <p14:sldId id="573"/>
            <p14:sldId id="322"/>
            <p14:sldId id="625"/>
            <p14:sldId id="574"/>
            <p14:sldId id="725"/>
            <p14:sldId id="626"/>
            <p14:sldId id="627"/>
            <p14:sldId id="628"/>
            <p14:sldId id="726"/>
            <p14:sldId id="647"/>
            <p14:sldId id="644"/>
            <p14:sldId id="727"/>
            <p14:sldId id="728"/>
            <p14:sldId id="729"/>
            <p14:sldId id="630"/>
            <p14:sldId id="730"/>
            <p14:sldId id="731"/>
            <p14:sldId id="732"/>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i Lehtinen" initials="EL" lastIdx="2" clrIdx="0">
    <p:extLst>
      <p:ext uri="{19B8F6BF-5375-455C-9EA6-DF929625EA0E}">
        <p15:presenceInfo xmlns:p15="http://schemas.microsoft.com/office/powerpoint/2012/main" userId="S::Emmi.Lehtinen@ehyt.fi::05dc25a2-95c4-4cd0-9899-9c72094582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64C8"/>
    <a:srgbClr val="7ECA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CA70C-63D4-B4C0-EF19-D2ADEFB3B93A}" v="205" dt="2020-03-05T14:10:46.264"/>
    <p1510:client id="{9B910A46-8D2A-1DFE-A46E-49051FE0C68A}" v="1" dt="2020-03-05T14:41:20.008"/>
    <p1510:client id="{FB500F00-521B-53AF-FAFD-99C3B5918503}" v="6" dt="2020-03-09T07:26:43.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11" autoAdjust="0"/>
    <p:restoredTop sz="62619" autoAdjust="0"/>
  </p:normalViewPr>
  <p:slideViewPr>
    <p:cSldViewPr snapToGrid="0">
      <p:cViewPr varScale="1">
        <p:scale>
          <a:sx n="40" d="100"/>
          <a:sy n="40" d="100"/>
        </p:scale>
        <p:origin x="1260"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i Lehtinen" userId="S::emmi.lehtinen@ehyt.fi::05dc25a2-95c4-4cd0-9899-9c720945826f" providerId="AD" clId="Web-{9B910A46-8D2A-1DFE-A46E-49051FE0C68A}"/>
    <pc:docChg chg="modSld">
      <pc:chgData name="Emmi Lehtinen" userId="S::emmi.lehtinen@ehyt.fi::05dc25a2-95c4-4cd0-9899-9c720945826f" providerId="AD" clId="Web-{9B910A46-8D2A-1DFE-A46E-49051FE0C68A}" dt="2020-03-05T14:41:20.727" v="1"/>
      <pc:docMkLst>
        <pc:docMk/>
      </pc:docMkLst>
      <pc:sldChg chg="modNotes">
        <pc:chgData name="Emmi Lehtinen" userId="S::emmi.lehtinen@ehyt.fi::05dc25a2-95c4-4cd0-9899-9c720945826f" providerId="AD" clId="Web-{9B910A46-8D2A-1DFE-A46E-49051FE0C68A}" dt="2020-03-05T14:41:20.727" v="1"/>
        <pc:sldMkLst>
          <pc:docMk/>
          <pc:sldMk cId="3165925174" sldId="573"/>
        </pc:sldMkLst>
      </pc:sldChg>
    </pc:docChg>
  </pc:docChgLst>
  <pc:docChgLst>
    <pc:chgData name="Emmi Lehtinen" userId="S::emmi.lehtinen@ehyt.fi::05dc25a2-95c4-4cd0-9899-9c720945826f" providerId="AD" clId="Web-{CB6B5E36-4CBA-C2A6-D028-979C854823B6}"/>
    <pc:docChg chg="modSld">
      <pc:chgData name="Emmi Lehtinen" userId="S::emmi.lehtinen@ehyt.fi::05dc25a2-95c4-4cd0-9899-9c720945826f" providerId="AD" clId="Web-{CB6B5E36-4CBA-C2A6-D028-979C854823B6}" dt="2020-03-09T07:54:25.438" v="3"/>
      <pc:docMkLst>
        <pc:docMk/>
      </pc:docMkLst>
      <pc:sldChg chg="modNotes">
        <pc:chgData name="Emmi Lehtinen" userId="S::emmi.lehtinen@ehyt.fi::05dc25a2-95c4-4cd0-9899-9c720945826f" providerId="AD" clId="Web-{CB6B5E36-4CBA-C2A6-D028-979C854823B6}" dt="2020-03-09T07:54:25.438" v="3"/>
        <pc:sldMkLst>
          <pc:docMk/>
          <pc:sldMk cId="2618186905" sldId="310"/>
        </pc:sldMkLst>
      </pc:sldChg>
    </pc:docChg>
  </pc:docChgLst>
  <pc:docChgLst>
    <pc:chgData name="Emi Maeda" userId="S::emi.maeda@ehyt.fi::3a9da292-b3ac-4cfa-b3c0-58b8d1155121" providerId="AD" clId="Web-{7A8CA70C-63D4-B4C0-EF19-D2ADEFB3B93A}"/>
    <pc:docChg chg="modSld">
      <pc:chgData name="Emi Maeda" userId="S::emi.maeda@ehyt.fi::3a9da292-b3ac-4cfa-b3c0-58b8d1155121" providerId="AD" clId="Web-{7A8CA70C-63D4-B4C0-EF19-D2ADEFB3B93A}" dt="2020-03-05T14:10:46.264" v="259" actId="20577"/>
      <pc:docMkLst>
        <pc:docMk/>
      </pc:docMkLst>
      <pc:sldChg chg="modSp">
        <pc:chgData name="Emi Maeda" userId="S::emi.maeda@ehyt.fi::3a9da292-b3ac-4cfa-b3c0-58b8d1155121" providerId="AD" clId="Web-{7A8CA70C-63D4-B4C0-EF19-D2ADEFB3B93A}" dt="2020-03-05T14:10:46.264" v="258" actId="20577"/>
        <pc:sldMkLst>
          <pc:docMk/>
          <pc:sldMk cId="2618186905" sldId="310"/>
        </pc:sldMkLst>
        <pc:spChg chg="mod">
          <ac:chgData name="Emi Maeda" userId="S::emi.maeda@ehyt.fi::3a9da292-b3ac-4cfa-b3c0-58b8d1155121" providerId="AD" clId="Web-{7A8CA70C-63D4-B4C0-EF19-D2ADEFB3B93A}" dt="2020-03-05T14:10:46.264" v="258" actId="20577"/>
          <ac:spMkLst>
            <pc:docMk/>
            <pc:sldMk cId="2618186905" sldId="310"/>
            <ac:spMk id="5" creationId="{00B687FE-A11A-486F-B21D-F375A728AF42}"/>
          </ac:spMkLst>
        </pc:spChg>
      </pc:sldChg>
      <pc:sldChg chg="modNotes">
        <pc:chgData name="Emi Maeda" userId="S::emi.maeda@ehyt.fi::3a9da292-b3ac-4cfa-b3c0-58b8d1155121" providerId="AD" clId="Web-{7A8CA70C-63D4-B4C0-EF19-D2ADEFB3B93A}" dt="2020-03-05T13:58:05.814" v="10"/>
        <pc:sldMkLst>
          <pc:docMk/>
          <pc:sldMk cId="2971615415" sldId="320"/>
        </pc:sldMkLst>
      </pc:sldChg>
      <pc:sldChg chg="modNotes">
        <pc:chgData name="Emi Maeda" userId="S::emi.maeda@ehyt.fi::3a9da292-b3ac-4cfa-b3c0-58b8d1155121" providerId="AD" clId="Web-{7A8CA70C-63D4-B4C0-EF19-D2ADEFB3B93A}" dt="2020-03-05T14:02:46.657" v="34"/>
        <pc:sldMkLst>
          <pc:docMk/>
          <pc:sldMk cId="2783143531" sldId="322"/>
        </pc:sldMkLst>
      </pc:sldChg>
      <pc:sldChg chg="modSp">
        <pc:chgData name="Emi Maeda" userId="S::emi.maeda@ehyt.fi::3a9da292-b3ac-4cfa-b3c0-58b8d1155121" providerId="AD" clId="Web-{7A8CA70C-63D4-B4C0-EF19-D2ADEFB3B93A}" dt="2020-03-05T14:00:16.720" v="22"/>
        <pc:sldMkLst>
          <pc:docMk/>
          <pc:sldMk cId="4104202149" sldId="611"/>
        </pc:sldMkLst>
        <pc:graphicFrameChg chg="mod modGraphic">
          <ac:chgData name="Emi Maeda" userId="S::emi.maeda@ehyt.fi::3a9da292-b3ac-4cfa-b3c0-58b8d1155121" providerId="AD" clId="Web-{7A8CA70C-63D4-B4C0-EF19-D2ADEFB3B93A}" dt="2020-03-05T14:00:16.720" v="22"/>
          <ac:graphicFrameMkLst>
            <pc:docMk/>
            <pc:sldMk cId="4104202149" sldId="611"/>
            <ac:graphicFrameMk id="4" creationId="{90100891-2F65-4DF7-A3D5-13AFB816D5EC}"/>
          </ac:graphicFrameMkLst>
        </pc:graphicFrameChg>
      </pc:sldChg>
      <pc:sldChg chg="modSp">
        <pc:chgData name="Emi Maeda" userId="S::emi.maeda@ehyt.fi::3a9da292-b3ac-4cfa-b3c0-58b8d1155121" providerId="AD" clId="Web-{7A8CA70C-63D4-B4C0-EF19-D2ADEFB3B93A}" dt="2020-03-05T14:07:24.828" v="183" actId="20577"/>
        <pc:sldMkLst>
          <pc:docMk/>
          <pc:sldMk cId="3361754171" sldId="644"/>
        </pc:sldMkLst>
        <pc:spChg chg="mod">
          <ac:chgData name="Emi Maeda" userId="S::emi.maeda@ehyt.fi::3a9da292-b3ac-4cfa-b3c0-58b8d1155121" providerId="AD" clId="Web-{7A8CA70C-63D4-B4C0-EF19-D2ADEFB3B93A}" dt="2020-03-05T14:07:24.828" v="183" actId="20577"/>
          <ac:spMkLst>
            <pc:docMk/>
            <pc:sldMk cId="3361754171" sldId="644"/>
            <ac:spMk id="3" creationId="{59CE4F16-A54B-4E90-B230-0D2CAD7B0256}"/>
          </ac:spMkLst>
        </pc:spChg>
      </pc:sldChg>
      <pc:sldChg chg="modNotes">
        <pc:chgData name="Emi Maeda" userId="S::emi.maeda@ehyt.fi::3a9da292-b3ac-4cfa-b3c0-58b8d1155121" providerId="AD" clId="Web-{7A8CA70C-63D4-B4C0-EF19-D2ADEFB3B93A}" dt="2020-03-05T14:04:39.610" v="40"/>
        <pc:sldMkLst>
          <pc:docMk/>
          <pc:sldMk cId="3398202360" sldId="647"/>
        </pc:sldMkLst>
      </pc:sldChg>
      <pc:sldChg chg="modNotes">
        <pc:chgData name="Emi Maeda" userId="S::emi.maeda@ehyt.fi::3a9da292-b3ac-4cfa-b3c0-58b8d1155121" providerId="AD" clId="Web-{7A8CA70C-63D4-B4C0-EF19-D2ADEFB3B93A}" dt="2020-03-05T13:59:16.548" v="19"/>
        <pc:sldMkLst>
          <pc:docMk/>
          <pc:sldMk cId="1860264848" sldId="719"/>
        </pc:sldMkLst>
      </pc:sldChg>
      <pc:sldChg chg="modSp modNotes">
        <pc:chgData name="Emi Maeda" userId="S::emi.maeda@ehyt.fi::3a9da292-b3ac-4cfa-b3c0-58b8d1155121" providerId="AD" clId="Web-{7A8CA70C-63D4-B4C0-EF19-D2ADEFB3B93A}" dt="2020-03-05T14:10:08.546" v="218"/>
        <pc:sldMkLst>
          <pc:docMk/>
          <pc:sldMk cId="3374746490" sldId="730"/>
        </pc:sldMkLst>
        <pc:spChg chg="mod">
          <ac:chgData name="Emi Maeda" userId="S::emi.maeda@ehyt.fi::3a9da292-b3ac-4cfa-b3c0-58b8d1155121" providerId="AD" clId="Web-{7A8CA70C-63D4-B4C0-EF19-D2ADEFB3B93A}" dt="2020-03-05T14:09:01.780" v="194" actId="20577"/>
          <ac:spMkLst>
            <pc:docMk/>
            <pc:sldMk cId="3374746490" sldId="730"/>
            <ac:spMk id="3" creationId="{D663D331-70E3-4889-BBDF-32F00F999807}"/>
          </ac:spMkLst>
        </pc:spChg>
      </pc:sldChg>
    </pc:docChg>
  </pc:docChgLst>
  <pc:docChgLst>
    <pc:chgData name="Emmi Lehtinen" userId="S::emmi.lehtinen@ehyt.fi::05dc25a2-95c4-4cd0-9899-9c720945826f" providerId="AD" clId="Web-{FB500F00-521B-53AF-FAFD-99C3B5918503}"/>
    <pc:docChg chg="modSld">
      <pc:chgData name="Emmi Lehtinen" userId="S::emmi.lehtinen@ehyt.fi::05dc25a2-95c4-4cd0-9899-9c720945826f" providerId="AD" clId="Web-{FB500F00-521B-53AF-FAFD-99C3B5918503}" dt="2020-03-09T07:26:41.216" v="22"/>
      <pc:docMkLst>
        <pc:docMk/>
      </pc:docMkLst>
      <pc:sldChg chg="modNotes">
        <pc:chgData name="Emmi Lehtinen" userId="S::emmi.lehtinen@ehyt.fi::05dc25a2-95c4-4cd0-9899-9c720945826f" providerId="AD" clId="Web-{FB500F00-521B-53AF-FAFD-99C3B5918503}" dt="2020-03-09T07:25:49.982" v="8"/>
        <pc:sldMkLst>
          <pc:docMk/>
          <pc:sldMk cId="2092382787" sldId="322"/>
        </pc:sldMkLst>
      </pc:sldChg>
      <pc:sldChg chg="modNotes">
        <pc:chgData name="Emmi Lehtinen" userId="S::emmi.lehtinen@ehyt.fi::05dc25a2-95c4-4cd0-9899-9c720945826f" providerId="AD" clId="Web-{FB500F00-521B-53AF-FAFD-99C3B5918503}" dt="2020-03-09T07:25:31.092" v="6"/>
        <pc:sldMkLst>
          <pc:docMk/>
          <pc:sldMk cId="3165925174" sldId="573"/>
        </pc:sldMkLst>
      </pc:sldChg>
      <pc:sldChg chg="modNotes">
        <pc:chgData name="Emmi Lehtinen" userId="S::emmi.lehtinen@ehyt.fi::05dc25a2-95c4-4cd0-9899-9c720945826f" providerId="AD" clId="Web-{FB500F00-521B-53AF-FAFD-99C3B5918503}" dt="2020-03-09T07:26:00.451" v="11"/>
        <pc:sldMkLst>
          <pc:docMk/>
          <pc:sldMk cId="650438010" sldId="574"/>
        </pc:sldMkLst>
      </pc:sldChg>
      <pc:sldChg chg="modNotes">
        <pc:chgData name="Emmi Lehtinen" userId="S::emmi.lehtinen@ehyt.fi::05dc25a2-95c4-4cd0-9899-9c720945826f" providerId="AD" clId="Web-{FB500F00-521B-53AF-FAFD-99C3B5918503}" dt="2020-03-09T07:26:20.138" v="14"/>
        <pc:sldMkLst>
          <pc:docMk/>
          <pc:sldMk cId="3468625486" sldId="626"/>
        </pc:sldMkLst>
      </pc:sldChg>
      <pc:sldChg chg="modNotes">
        <pc:chgData name="Emmi Lehtinen" userId="S::emmi.lehtinen@ehyt.fi::05dc25a2-95c4-4cd0-9899-9c720945826f" providerId="AD" clId="Web-{FB500F00-521B-53AF-FAFD-99C3B5918503}" dt="2020-03-09T07:26:27.310" v="17"/>
        <pc:sldMkLst>
          <pc:docMk/>
          <pc:sldMk cId="3896731924" sldId="627"/>
        </pc:sldMkLst>
      </pc:sldChg>
      <pc:sldChg chg="modNotes">
        <pc:chgData name="Emmi Lehtinen" userId="S::emmi.lehtinen@ehyt.fi::05dc25a2-95c4-4cd0-9899-9c720945826f" providerId="AD" clId="Web-{FB500F00-521B-53AF-FAFD-99C3B5918503}" dt="2020-03-09T07:26:33.341" v="19"/>
        <pc:sldMkLst>
          <pc:docMk/>
          <pc:sldMk cId="1310454432" sldId="628"/>
        </pc:sldMkLst>
      </pc:sldChg>
      <pc:sldChg chg="modNotes">
        <pc:chgData name="Emmi Lehtinen" userId="S::emmi.lehtinen@ehyt.fi::05dc25a2-95c4-4cd0-9899-9c720945826f" providerId="AD" clId="Web-{FB500F00-521B-53AF-FAFD-99C3B5918503}" dt="2020-03-09T07:26:41.216" v="22"/>
        <pc:sldMkLst>
          <pc:docMk/>
          <pc:sldMk cId="4174405842" sldId="7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71EDE-483A-494D-A073-F7B41462C023}"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fi-FI"/>
        </a:p>
      </dgm:t>
    </dgm:pt>
    <dgm:pt modelId="{D64E974E-A762-43F2-96FD-5744C171A6F3}">
      <dgm:prSet/>
      <dgm:spPr/>
      <dgm:t>
        <a:bodyPr/>
        <a:lstStyle/>
        <a:p>
          <a:pPr algn="ctr"/>
          <a:r>
            <a:rPr lang="fi-FI" b="1" dirty="0"/>
            <a:t>Jotta voit tukea uusien opiskelijoiden opiskelukykyä, on tärkeää, että huolehdit myös omasta opiskelukyvystäsi. </a:t>
          </a:r>
        </a:p>
      </dgm:t>
    </dgm:pt>
    <dgm:pt modelId="{BB54071B-B283-4FF1-A676-56E3A8E42E1E}" type="parTrans" cxnId="{4D5A0156-C4AD-4299-9AD1-998E948E4D03}">
      <dgm:prSet/>
      <dgm:spPr/>
      <dgm:t>
        <a:bodyPr/>
        <a:lstStyle/>
        <a:p>
          <a:endParaRPr lang="fi-FI"/>
        </a:p>
      </dgm:t>
    </dgm:pt>
    <dgm:pt modelId="{98DCCB1E-D6F5-4899-86EB-EE0EA94F9CDD}" type="sibTrans" cxnId="{4D5A0156-C4AD-4299-9AD1-998E948E4D03}">
      <dgm:prSet/>
      <dgm:spPr/>
      <dgm:t>
        <a:bodyPr/>
        <a:lstStyle/>
        <a:p>
          <a:endParaRPr lang="fi-FI"/>
        </a:p>
      </dgm:t>
    </dgm:pt>
    <dgm:pt modelId="{F18FA3BB-5609-4A8D-AFC4-7E913CA97848}" type="pres">
      <dgm:prSet presAssocID="{E2B71EDE-483A-494D-A073-F7B41462C023}" presName="linear" presStyleCnt="0">
        <dgm:presLayoutVars>
          <dgm:animLvl val="lvl"/>
          <dgm:resizeHandles val="exact"/>
        </dgm:presLayoutVars>
      </dgm:prSet>
      <dgm:spPr/>
    </dgm:pt>
    <dgm:pt modelId="{1D7200CE-29E6-4621-B201-419FE3EF12C5}" type="pres">
      <dgm:prSet presAssocID="{D64E974E-A762-43F2-96FD-5744C171A6F3}" presName="parentText" presStyleLbl="node1" presStyleIdx="0" presStyleCnt="1" custLinFactNeighborX="151" custLinFactNeighborY="-14655">
        <dgm:presLayoutVars>
          <dgm:chMax val="0"/>
          <dgm:bulletEnabled val="1"/>
        </dgm:presLayoutVars>
      </dgm:prSet>
      <dgm:spPr/>
    </dgm:pt>
  </dgm:ptLst>
  <dgm:cxnLst>
    <dgm:cxn modelId="{C9988E38-0568-4EA8-95EB-253C93D1EA9C}" type="presOf" srcId="{E2B71EDE-483A-494D-A073-F7B41462C023}" destId="{F18FA3BB-5609-4A8D-AFC4-7E913CA97848}" srcOrd="0" destOrd="0" presId="urn:microsoft.com/office/officeart/2005/8/layout/vList2"/>
    <dgm:cxn modelId="{4D5A0156-C4AD-4299-9AD1-998E948E4D03}" srcId="{E2B71EDE-483A-494D-A073-F7B41462C023}" destId="{D64E974E-A762-43F2-96FD-5744C171A6F3}" srcOrd="0" destOrd="0" parTransId="{BB54071B-B283-4FF1-A676-56E3A8E42E1E}" sibTransId="{98DCCB1E-D6F5-4899-86EB-EE0EA94F9CDD}"/>
    <dgm:cxn modelId="{ABA5A390-E9E7-43AA-A5F9-14BE8ADE8240}" type="presOf" srcId="{D64E974E-A762-43F2-96FD-5744C171A6F3}" destId="{1D7200CE-29E6-4621-B201-419FE3EF12C5}" srcOrd="0" destOrd="0" presId="urn:microsoft.com/office/officeart/2005/8/layout/vList2"/>
    <dgm:cxn modelId="{C3FBF1C3-8111-4956-AFCD-B5510E13C23D}" type="presParOf" srcId="{F18FA3BB-5609-4A8D-AFC4-7E913CA97848}" destId="{1D7200CE-29E6-4621-B201-419FE3EF12C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E0C774B-5986-464B-8641-1AF6EEAB7A8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i-FI"/>
        </a:p>
      </dgm:t>
    </dgm:pt>
    <dgm:pt modelId="{72BB66EF-BE10-402F-B9A1-B4DABB9E5920}">
      <dgm:prSet custT="1"/>
      <dgm:spPr/>
      <dgm:t>
        <a:bodyPr/>
        <a:lstStyle/>
        <a:p>
          <a:pPr algn="ctr">
            <a:spcBef>
              <a:spcPts val="600"/>
            </a:spcBef>
            <a:spcAft>
              <a:spcPts val="0"/>
            </a:spcAft>
          </a:pPr>
          <a:r>
            <a:rPr lang="fi-FI" sz="4000" b="0" dirty="0">
              <a:solidFill>
                <a:schemeClr val="accent1"/>
              </a:solidFill>
              <a:latin typeface="+mn-lt"/>
            </a:rPr>
            <a:t>Mikä on vapaa-aikaa ja mikä opiskelua?</a:t>
          </a:r>
        </a:p>
      </dgm:t>
      <dgm:extLst>
        <a:ext uri="{E40237B7-FDA0-4F09-8148-C483321AD2D9}">
          <dgm14:cNvPr xmlns:dgm14="http://schemas.microsoft.com/office/drawing/2010/diagram" id="0" name="" descr="Mikä on vapaa-aikaa ja mikä opiskelua?&#10;"/>
        </a:ext>
      </dgm:extLst>
    </dgm:pt>
    <dgm:pt modelId="{AE3606CC-7E19-4DED-B46E-48746A65817D}" type="parTrans" cxnId="{D3AD380D-3026-4C81-B692-CE67702E1289}">
      <dgm:prSet/>
      <dgm:spPr/>
      <dgm:t>
        <a:bodyPr/>
        <a:lstStyle/>
        <a:p>
          <a:endParaRPr lang="fi-FI"/>
        </a:p>
      </dgm:t>
    </dgm:pt>
    <dgm:pt modelId="{756F3C51-749C-44F7-8D45-FAA9696082F9}" type="sibTrans" cxnId="{D3AD380D-3026-4C81-B692-CE67702E1289}">
      <dgm:prSet/>
      <dgm:spPr/>
      <dgm:t>
        <a:bodyPr/>
        <a:lstStyle/>
        <a:p>
          <a:endParaRPr lang="fi-FI"/>
        </a:p>
      </dgm:t>
    </dgm:pt>
    <dgm:pt modelId="{78877D5A-1A27-4983-B84A-029FD4EED0C5}">
      <dgm:prSet custT="1"/>
      <dgm:spPr/>
      <dgm:t>
        <a:bodyPr/>
        <a:lstStyle/>
        <a:p>
          <a:pPr algn="ctr">
            <a:spcBef>
              <a:spcPts val="600"/>
            </a:spcBef>
            <a:spcAft>
              <a:spcPts val="0"/>
            </a:spcAft>
          </a:pPr>
          <a:r>
            <a:rPr lang="fi-FI" sz="4000" b="0" dirty="0">
              <a:solidFill>
                <a:schemeClr val="accent1"/>
              </a:solidFill>
              <a:latin typeface="+mn-lt"/>
            </a:rPr>
            <a:t>Vaikuttaako vapaa-aika opiskelukykyyn?</a:t>
          </a:r>
        </a:p>
      </dgm:t>
      <dgm:extLst>
        <a:ext uri="{E40237B7-FDA0-4F09-8148-C483321AD2D9}">
          <dgm14:cNvPr xmlns:dgm14="http://schemas.microsoft.com/office/drawing/2010/diagram" id="0" name="" descr="Vaikuttaako vapaa-aika opiskelukykyyn?&#10;"/>
        </a:ext>
      </dgm:extLst>
    </dgm:pt>
    <dgm:pt modelId="{D5C38581-FFBF-49AA-88CE-FE2B054ADDFD}" type="parTrans" cxnId="{3D232968-5DA2-47DF-86B3-C31B1038D6F1}">
      <dgm:prSet/>
      <dgm:spPr/>
      <dgm:t>
        <a:bodyPr/>
        <a:lstStyle/>
        <a:p>
          <a:endParaRPr lang="fi-FI"/>
        </a:p>
      </dgm:t>
    </dgm:pt>
    <dgm:pt modelId="{1E551903-8006-4243-8829-29FC1D57F152}" type="sibTrans" cxnId="{3D232968-5DA2-47DF-86B3-C31B1038D6F1}">
      <dgm:prSet/>
      <dgm:spPr/>
      <dgm:t>
        <a:bodyPr/>
        <a:lstStyle/>
        <a:p>
          <a:endParaRPr lang="fi-FI"/>
        </a:p>
      </dgm:t>
    </dgm:pt>
    <dgm:pt modelId="{AFDE8054-0D0C-43DE-B759-C7A58AA2E793}" type="pres">
      <dgm:prSet presAssocID="{DE0C774B-5986-464B-8641-1AF6EEAB7A81}" presName="linear" presStyleCnt="0">
        <dgm:presLayoutVars>
          <dgm:animLvl val="lvl"/>
          <dgm:resizeHandles val="exact"/>
        </dgm:presLayoutVars>
      </dgm:prSet>
      <dgm:spPr/>
    </dgm:pt>
    <dgm:pt modelId="{46CA04CF-D001-4840-9323-589D1D8ADBCB}" type="pres">
      <dgm:prSet presAssocID="{72BB66EF-BE10-402F-B9A1-B4DABB9E5920}" presName="parentText" presStyleLbl="node1" presStyleIdx="0" presStyleCnt="2" custLinFactNeighborX="-1339" custLinFactNeighborY="4264">
        <dgm:presLayoutVars>
          <dgm:chMax val="0"/>
          <dgm:bulletEnabled val="1"/>
        </dgm:presLayoutVars>
      </dgm:prSet>
      <dgm:spPr/>
    </dgm:pt>
    <dgm:pt modelId="{2EEE499A-2000-4BB1-BF6A-6E0895F92462}" type="pres">
      <dgm:prSet presAssocID="{756F3C51-749C-44F7-8D45-FAA9696082F9}" presName="spacer" presStyleCnt="0"/>
      <dgm:spPr/>
    </dgm:pt>
    <dgm:pt modelId="{4E09A9A8-40CD-4D26-8127-C6D2C2AF943E}" type="pres">
      <dgm:prSet presAssocID="{78877D5A-1A27-4983-B84A-029FD4EED0C5}" presName="parentText" presStyleLbl="node1" presStyleIdx="1" presStyleCnt="2" custLinFactNeighborX="111">
        <dgm:presLayoutVars>
          <dgm:chMax val="0"/>
          <dgm:bulletEnabled val="1"/>
        </dgm:presLayoutVars>
      </dgm:prSet>
      <dgm:spPr/>
    </dgm:pt>
  </dgm:ptLst>
  <dgm:cxnLst>
    <dgm:cxn modelId="{69DFF100-A945-4897-B8CB-310D32C76DC3}" type="presOf" srcId="{DE0C774B-5986-464B-8641-1AF6EEAB7A81}" destId="{AFDE8054-0D0C-43DE-B759-C7A58AA2E793}" srcOrd="0" destOrd="0" presId="urn:microsoft.com/office/officeart/2005/8/layout/vList2"/>
    <dgm:cxn modelId="{D3AD380D-3026-4C81-B692-CE67702E1289}" srcId="{DE0C774B-5986-464B-8641-1AF6EEAB7A81}" destId="{72BB66EF-BE10-402F-B9A1-B4DABB9E5920}" srcOrd="0" destOrd="0" parTransId="{AE3606CC-7E19-4DED-B46E-48746A65817D}" sibTransId="{756F3C51-749C-44F7-8D45-FAA9696082F9}"/>
    <dgm:cxn modelId="{3D232968-5DA2-47DF-86B3-C31B1038D6F1}" srcId="{DE0C774B-5986-464B-8641-1AF6EEAB7A81}" destId="{78877D5A-1A27-4983-B84A-029FD4EED0C5}" srcOrd="1" destOrd="0" parTransId="{D5C38581-FFBF-49AA-88CE-FE2B054ADDFD}" sibTransId="{1E551903-8006-4243-8829-29FC1D57F152}"/>
    <dgm:cxn modelId="{0860C087-FD15-4859-9503-9722DF596752}" type="presOf" srcId="{72BB66EF-BE10-402F-B9A1-B4DABB9E5920}" destId="{46CA04CF-D001-4840-9323-589D1D8ADBCB}" srcOrd="0" destOrd="0" presId="urn:microsoft.com/office/officeart/2005/8/layout/vList2"/>
    <dgm:cxn modelId="{8C3D57F9-5702-407D-9CE2-028DC578B401}" type="presOf" srcId="{78877D5A-1A27-4983-B84A-029FD4EED0C5}" destId="{4E09A9A8-40CD-4D26-8127-C6D2C2AF943E}" srcOrd="0" destOrd="0" presId="urn:microsoft.com/office/officeart/2005/8/layout/vList2"/>
    <dgm:cxn modelId="{10E81D60-FB0E-402F-9413-DBD0F360515E}" type="presParOf" srcId="{AFDE8054-0D0C-43DE-B759-C7A58AA2E793}" destId="{46CA04CF-D001-4840-9323-589D1D8ADBCB}" srcOrd="0" destOrd="0" presId="urn:microsoft.com/office/officeart/2005/8/layout/vList2"/>
    <dgm:cxn modelId="{4725F92E-AC9C-44AE-BD48-B29C28B2B5BA}" type="presParOf" srcId="{AFDE8054-0D0C-43DE-B759-C7A58AA2E793}" destId="{2EEE499A-2000-4BB1-BF6A-6E0895F92462}" srcOrd="1" destOrd="0" presId="urn:microsoft.com/office/officeart/2005/8/layout/vList2"/>
    <dgm:cxn modelId="{7E0BC428-D01B-43AF-A5C9-EBFA424548C2}" type="presParOf" srcId="{AFDE8054-0D0C-43DE-B759-C7A58AA2E793}" destId="{4E09A9A8-40CD-4D26-8127-C6D2C2AF943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85F684-51D2-4010-A2EC-DDE9D64E60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i-FI"/>
        </a:p>
      </dgm:t>
    </dgm:pt>
    <dgm:pt modelId="{278D6105-B187-4AB8-A22F-10CA8E42930F}">
      <dgm:prSet/>
      <dgm:spPr>
        <a:solidFill>
          <a:schemeClr val="tx2"/>
        </a:solidFill>
      </dgm:spPr>
      <dgm:t>
        <a:bodyPr/>
        <a:lstStyle/>
        <a:p>
          <a:r>
            <a:rPr lang="fi-FI"/>
            <a:t>Päivätasolla</a:t>
          </a:r>
        </a:p>
      </dgm:t>
    </dgm:pt>
    <dgm:pt modelId="{A3E46CBF-891B-41D9-A83C-5BA518B87350}" type="parTrans" cxnId="{2D1B84E4-3133-4C19-8B96-23380E8F5580}">
      <dgm:prSet/>
      <dgm:spPr/>
      <dgm:t>
        <a:bodyPr/>
        <a:lstStyle/>
        <a:p>
          <a:endParaRPr lang="fi-FI"/>
        </a:p>
      </dgm:t>
    </dgm:pt>
    <dgm:pt modelId="{1142D60E-7F1B-4057-88A1-FF94F718DA2F}" type="sibTrans" cxnId="{2D1B84E4-3133-4C19-8B96-23380E8F5580}">
      <dgm:prSet/>
      <dgm:spPr/>
      <dgm:t>
        <a:bodyPr/>
        <a:lstStyle/>
        <a:p>
          <a:endParaRPr lang="fi-FI"/>
        </a:p>
      </dgm:t>
    </dgm:pt>
    <dgm:pt modelId="{76EA6233-AAA6-40FD-9363-285565832CFC}">
      <dgm:prSet/>
      <dgm:spPr/>
      <dgm:t>
        <a:bodyPr/>
        <a:lstStyle/>
        <a:p>
          <a:r>
            <a:rPr lang="fi-FI"/>
            <a:t>Tauot työskentelyssä noin 1-2 tunnin välein.</a:t>
          </a:r>
        </a:p>
      </dgm:t>
    </dgm:pt>
    <dgm:pt modelId="{5FE8014E-0131-4285-B3DD-52753DC0271D}" type="parTrans" cxnId="{2BD25932-A298-48D9-B69C-9F07632CEFB7}">
      <dgm:prSet/>
      <dgm:spPr/>
      <dgm:t>
        <a:bodyPr/>
        <a:lstStyle/>
        <a:p>
          <a:endParaRPr lang="fi-FI"/>
        </a:p>
      </dgm:t>
    </dgm:pt>
    <dgm:pt modelId="{E184A2D3-2D1F-438C-B50E-A58E305A965C}" type="sibTrans" cxnId="{2BD25932-A298-48D9-B69C-9F07632CEFB7}">
      <dgm:prSet/>
      <dgm:spPr/>
      <dgm:t>
        <a:bodyPr/>
        <a:lstStyle/>
        <a:p>
          <a:endParaRPr lang="fi-FI"/>
        </a:p>
      </dgm:t>
    </dgm:pt>
    <dgm:pt modelId="{BBF3C654-5FDB-43D4-AC06-A7749C45EAD2}">
      <dgm:prSet/>
      <dgm:spPr/>
      <dgm:t>
        <a:bodyPr/>
        <a:lstStyle/>
        <a:p>
          <a:r>
            <a:rPr lang="fi-FI" dirty="0"/>
            <a:t>Tauolla lyhyt kävely, rupattelu kaverin kanssa, ikkunasta liikenteen/luonnon katselu </a:t>
          </a:r>
          <a:br>
            <a:rPr lang="fi-FI" dirty="0"/>
          </a:br>
          <a:r>
            <a:rPr lang="fi-FI" dirty="0"/>
            <a:t>– mitä keksitkään?</a:t>
          </a:r>
        </a:p>
      </dgm:t>
    </dgm:pt>
    <dgm:pt modelId="{486C2DE3-0E94-4216-95C2-12B48E2654A0}" type="parTrans" cxnId="{7A3786D5-EE81-4577-B35B-AC0022239921}">
      <dgm:prSet/>
      <dgm:spPr/>
      <dgm:t>
        <a:bodyPr/>
        <a:lstStyle/>
        <a:p>
          <a:endParaRPr lang="fi-FI"/>
        </a:p>
      </dgm:t>
    </dgm:pt>
    <dgm:pt modelId="{90223295-8171-43D0-AD79-0B64A64C5AEE}" type="sibTrans" cxnId="{7A3786D5-EE81-4577-B35B-AC0022239921}">
      <dgm:prSet/>
      <dgm:spPr/>
      <dgm:t>
        <a:bodyPr/>
        <a:lstStyle/>
        <a:p>
          <a:endParaRPr lang="fi-FI"/>
        </a:p>
      </dgm:t>
    </dgm:pt>
    <dgm:pt modelId="{8AC86FBF-53B7-4015-AB02-388FAA0A8F90}">
      <dgm:prSet/>
      <dgm:spPr/>
      <dgm:t>
        <a:bodyPr/>
        <a:lstStyle/>
        <a:p>
          <a:r>
            <a:rPr lang="fi-FI"/>
            <a:t>Nukkuminen, useammille unen tarve on 7-8 tuntia.</a:t>
          </a:r>
        </a:p>
      </dgm:t>
    </dgm:pt>
    <dgm:pt modelId="{96870B12-6BB1-4ACF-ABE5-D93B99F2AF36}" type="parTrans" cxnId="{4490D40A-0F12-44FC-9A9D-0812663BA14C}">
      <dgm:prSet/>
      <dgm:spPr/>
      <dgm:t>
        <a:bodyPr/>
        <a:lstStyle/>
        <a:p>
          <a:endParaRPr lang="fi-FI"/>
        </a:p>
      </dgm:t>
    </dgm:pt>
    <dgm:pt modelId="{F1DADD57-E2EB-485B-B7A9-C8E0ADE13623}" type="sibTrans" cxnId="{4490D40A-0F12-44FC-9A9D-0812663BA14C}">
      <dgm:prSet/>
      <dgm:spPr/>
      <dgm:t>
        <a:bodyPr/>
        <a:lstStyle/>
        <a:p>
          <a:endParaRPr lang="fi-FI"/>
        </a:p>
      </dgm:t>
    </dgm:pt>
    <dgm:pt modelId="{383E8FC2-576D-48AF-BEDB-9B45D48FF599}">
      <dgm:prSet/>
      <dgm:spPr>
        <a:solidFill>
          <a:schemeClr val="tx2"/>
        </a:solidFill>
      </dgm:spPr>
      <dgm:t>
        <a:bodyPr/>
        <a:lstStyle/>
        <a:p>
          <a:r>
            <a:rPr lang="fi-FI"/>
            <a:t>Viikkotasolla</a:t>
          </a:r>
        </a:p>
      </dgm:t>
    </dgm:pt>
    <dgm:pt modelId="{1AD1C0C9-0BA7-4FDC-999C-6C4547198253}" type="parTrans" cxnId="{AC3F6D52-0BDC-4282-B34D-8CE0EF258F5F}">
      <dgm:prSet/>
      <dgm:spPr/>
      <dgm:t>
        <a:bodyPr/>
        <a:lstStyle/>
        <a:p>
          <a:endParaRPr lang="fi-FI"/>
        </a:p>
      </dgm:t>
    </dgm:pt>
    <dgm:pt modelId="{69010498-BE64-4A1E-9098-E38F3835A38C}" type="sibTrans" cxnId="{AC3F6D52-0BDC-4282-B34D-8CE0EF258F5F}">
      <dgm:prSet/>
      <dgm:spPr/>
      <dgm:t>
        <a:bodyPr/>
        <a:lstStyle/>
        <a:p>
          <a:endParaRPr lang="fi-FI"/>
        </a:p>
      </dgm:t>
    </dgm:pt>
    <dgm:pt modelId="{DC3016B9-C793-4440-AE75-29C03B0FB4BC}">
      <dgm:prSet/>
      <dgm:spPr/>
      <dgm:t>
        <a:bodyPr/>
        <a:lstStyle/>
        <a:p>
          <a:r>
            <a:rPr lang="fi-FI"/>
            <a:t>Yksi pidempi hetki, jolloin ei tarvitse keskittyä työhön/opiskeluun/jonkin asian aikaansaamiseen tietyssä ajassa.</a:t>
          </a:r>
        </a:p>
      </dgm:t>
    </dgm:pt>
    <dgm:pt modelId="{550D0ED4-F25B-40A7-A16F-74E667E9A699}" type="parTrans" cxnId="{BDD2093A-3D08-4500-B4D9-C5019D36CA30}">
      <dgm:prSet/>
      <dgm:spPr/>
      <dgm:t>
        <a:bodyPr/>
        <a:lstStyle/>
        <a:p>
          <a:endParaRPr lang="fi-FI"/>
        </a:p>
      </dgm:t>
    </dgm:pt>
    <dgm:pt modelId="{AA04635F-C69D-49E2-A246-61163AA7A9C9}" type="sibTrans" cxnId="{BDD2093A-3D08-4500-B4D9-C5019D36CA30}">
      <dgm:prSet/>
      <dgm:spPr/>
      <dgm:t>
        <a:bodyPr/>
        <a:lstStyle/>
        <a:p>
          <a:endParaRPr lang="fi-FI"/>
        </a:p>
      </dgm:t>
    </dgm:pt>
    <dgm:pt modelId="{54220024-3BA2-42B4-ACD3-3855010DF0D6}">
      <dgm:prSet/>
      <dgm:spPr>
        <a:solidFill>
          <a:schemeClr val="tx2"/>
        </a:solidFill>
      </dgm:spPr>
      <dgm:t>
        <a:bodyPr/>
        <a:lstStyle/>
        <a:p>
          <a:r>
            <a:rPr lang="fi-FI"/>
            <a:t>Vuositasolla</a:t>
          </a:r>
        </a:p>
      </dgm:t>
    </dgm:pt>
    <dgm:pt modelId="{0FDE2508-B882-499D-95CE-B931695B9B82}" type="parTrans" cxnId="{EBB12B28-E264-4094-AFDF-E220EC14AE8C}">
      <dgm:prSet/>
      <dgm:spPr/>
      <dgm:t>
        <a:bodyPr/>
        <a:lstStyle/>
        <a:p>
          <a:endParaRPr lang="fi-FI"/>
        </a:p>
      </dgm:t>
    </dgm:pt>
    <dgm:pt modelId="{E85ABE48-400D-41CB-9284-1A14FF852C78}" type="sibTrans" cxnId="{EBB12B28-E264-4094-AFDF-E220EC14AE8C}">
      <dgm:prSet/>
      <dgm:spPr/>
      <dgm:t>
        <a:bodyPr/>
        <a:lstStyle/>
        <a:p>
          <a:endParaRPr lang="fi-FI"/>
        </a:p>
      </dgm:t>
    </dgm:pt>
    <dgm:pt modelId="{BFA9713E-64A8-4A6F-8B2D-E02DBD59111F}">
      <dgm:prSet/>
      <dgm:spPr/>
      <dgm:t>
        <a:bodyPr/>
        <a:lstStyle/>
        <a:p>
          <a:r>
            <a:rPr lang="fi-FI"/>
            <a:t>Lomaa 2-4 viikkoa.</a:t>
          </a:r>
        </a:p>
      </dgm:t>
    </dgm:pt>
    <dgm:pt modelId="{C8F394FB-6391-40D0-8ADF-56AB97DFA77C}" type="parTrans" cxnId="{6E9DA55A-AF88-41DC-A719-A80989AE2869}">
      <dgm:prSet/>
      <dgm:spPr/>
      <dgm:t>
        <a:bodyPr/>
        <a:lstStyle/>
        <a:p>
          <a:endParaRPr lang="fi-FI"/>
        </a:p>
      </dgm:t>
    </dgm:pt>
    <dgm:pt modelId="{DA46D1FE-2C68-4796-9155-7AD05C76F034}" type="sibTrans" cxnId="{6E9DA55A-AF88-41DC-A719-A80989AE2869}">
      <dgm:prSet/>
      <dgm:spPr/>
      <dgm:t>
        <a:bodyPr/>
        <a:lstStyle/>
        <a:p>
          <a:endParaRPr lang="fi-FI"/>
        </a:p>
      </dgm:t>
    </dgm:pt>
    <dgm:pt modelId="{F95AB4B6-6AE0-4A3A-8C17-83288DBCAF19}" type="pres">
      <dgm:prSet presAssocID="{3785F684-51D2-4010-A2EC-DDE9D64E60DA}" presName="linear" presStyleCnt="0">
        <dgm:presLayoutVars>
          <dgm:animLvl val="lvl"/>
          <dgm:resizeHandles val="exact"/>
        </dgm:presLayoutVars>
      </dgm:prSet>
      <dgm:spPr/>
    </dgm:pt>
    <dgm:pt modelId="{9E350CB0-1154-4C3A-8874-4165EDF1F2D4}" type="pres">
      <dgm:prSet presAssocID="{278D6105-B187-4AB8-A22F-10CA8E42930F}" presName="parentText" presStyleLbl="node1" presStyleIdx="0" presStyleCnt="3">
        <dgm:presLayoutVars>
          <dgm:chMax val="0"/>
          <dgm:bulletEnabled val="1"/>
        </dgm:presLayoutVars>
      </dgm:prSet>
      <dgm:spPr/>
    </dgm:pt>
    <dgm:pt modelId="{B4434A7F-779B-4648-87A5-AC843662E9FE}" type="pres">
      <dgm:prSet presAssocID="{278D6105-B187-4AB8-A22F-10CA8E42930F}" presName="childText" presStyleLbl="revTx" presStyleIdx="0" presStyleCnt="3">
        <dgm:presLayoutVars>
          <dgm:bulletEnabled val="1"/>
        </dgm:presLayoutVars>
      </dgm:prSet>
      <dgm:spPr/>
    </dgm:pt>
    <dgm:pt modelId="{53213D03-6308-44DC-89FE-C6A354ADBCF3}" type="pres">
      <dgm:prSet presAssocID="{383E8FC2-576D-48AF-BEDB-9B45D48FF599}" presName="parentText" presStyleLbl="node1" presStyleIdx="1" presStyleCnt="3">
        <dgm:presLayoutVars>
          <dgm:chMax val="0"/>
          <dgm:bulletEnabled val="1"/>
        </dgm:presLayoutVars>
      </dgm:prSet>
      <dgm:spPr/>
    </dgm:pt>
    <dgm:pt modelId="{592E59C6-2944-475F-B1A9-44A2178AC28A}" type="pres">
      <dgm:prSet presAssocID="{383E8FC2-576D-48AF-BEDB-9B45D48FF599}" presName="childText" presStyleLbl="revTx" presStyleIdx="1" presStyleCnt="3">
        <dgm:presLayoutVars>
          <dgm:bulletEnabled val="1"/>
        </dgm:presLayoutVars>
      </dgm:prSet>
      <dgm:spPr/>
    </dgm:pt>
    <dgm:pt modelId="{D3AC8481-926A-49A3-8806-11D42E26FA77}" type="pres">
      <dgm:prSet presAssocID="{54220024-3BA2-42B4-ACD3-3855010DF0D6}" presName="parentText" presStyleLbl="node1" presStyleIdx="2" presStyleCnt="3">
        <dgm:presLayoutVars>
          <dgm:chMax val="0"/>
          <dgm:bulletEnabled val="1"/>
        </dgm:presLayoutVars>
      </dgm:prSet>
      <dgm:spPr/>
    </dgm:pt>
    <dgm:pt modelId="{057C6149-26FD-4D39-A008-AFCE3EC83341}" type="pres">
      <dgm:prSet presAssocID="{54220024-3BA2-42B4-ACD3-3855010DF0D6}" presName="childText" presStyleLbl="revTx" presStyleIdx="2" presStyleCnt="3">
        <dgm:presLayoutVars>
          <dgm:bulletEnabled val="1"/>
        </dgm:presLayoutVars>
      </dgm:prSet>
      <dgm:spPr/>
    </dgm:pt>
  </dgm:ptLst>
  <dgm:cxnLst>
    <dgm:cxn modelId="{4490D40A-0F12-44FC-9A9D-0812663BA14C}" srcId="{278D6105-B187-4AB8-A22F-10CA8E42930F}" destId="{8AC86FBF-53B7-4015-AB02-388FAA0A8F90}" srcOrd="2" destOrd="0" parTransId="{96870B12-6BB1-4ACF-ABE5-D93B99F2AF36}" sibTransId="{F1DADD57-E2EB-485B-B7A9-C8E0ADE13623}"/>
    <dgm:cxn modelId="{EBB12B28-E264-4094-AFDF-E220EC14AE8C}" srcId="{3785F684-51D2-4010-A2EC-DDE9D64E60DA}" destId="{54220024-3BA2-42B4-ACD3-3855010DF0D6}" srcOrd="2" destOrd="0" parTransId="{0FDE2508-B882-499D-95CE-B931695B9B82}" sibTransId="{E85ABE48-400D-41CB-9284-1A14FF852C78}"/>
    <dgm:cxn modelId="{A0E57828-2D00-4230-93F0-B347679357E7}" type="presOf" srcId="{3785F684-51D2-4010-A2EC-DDE9D64E60DA}" destId="{F95AB4B6-6AE0-4A3A-8C17-83288DBCAF19}" srcOrd="0" destOrd="0" presId="urn:microsoft.com/office/officeart/2005/8/layout/vList2"/>
    <dgm:cxn modelId="{2BD25932-A298-48D9-B69C-9F07632CEFB7}" srcId="{278D6105-B187-4AB8-A22F-10CA8E42930F}" destId="{76EA6233-AAA6-40FD-9363-285565832CFC}" srcOrd="0" destOrd="0" parTransId="{5FE8014E-0131-4285-B3DD-52753DC0271D}" sibTransId="{E184A2D3-2D1F-438C-B50E-A58E305A965C}"/>
    <dgm:cxn modelId="{BDD2093A-3D08-4500-B4D9-C5019D36CA30}" srcId="{383E8FC2-576D-48AF-BEDB-9B45D48FF599}" destId="{DC3016B9-C793-4440-AE75-29C03B0FB4BC}" srcOrd="0" destOrd="0" parTransId="{550D0ED4-F25B-40A7-A16F-74E667E9A699}" sibTransId="{AA04635F-C69D-49E2-A246-61163AA7A9C9}"/>
    <dgm:cxn modelId="{AC3F6D52-0BDC-4282-B34D-8CE0EF258F5F}" srcId="{3785F684-51D2-4010-A2EC-DDE9D64E60DA}" destId="{383E8FC2-576D-48AF-BEDB-9B45D48FF599}" srcOrd="1" destOrd="0" parTransId="{1AD1C0C9-0BA7-4FDC-999C-6C4547198253}" sibTransId="{69010498-BE64-4A1E-9098-E38F3835A38C}"/>
    <dgm:cxn modelId="{C10DE053-F75D-477F-84FD-43FECDB9D81F}" type="presOf" srcId="{76EA6233-AAA6-40FD-9363-285565832CFC}" destId="{B4434A7F-779B-4648-87A5-AC843662E9FE}" srcOrd="0" destOrd="0" presId="urn:microsoft.com/office/officeart/2005/8/layout/vList2"/>
    <dgm:cxn modelId="{6E9DA55A-AF88-41DC-A719-A80989AE2869}" srcId="{54220024-3BA2-42B4-ACD3-3855010DF0D6}" destId="{BFA9713E-64A8-4A6F-8B2D-E02DBD59111F}" srcOrd="0" destOrd="0" parTransId="{C8F394FB-6391-40D0-8ADF-56AB97DFA77C}" sibTransId="{DA46D1FE-2C68-4796-9155-7AD05C76F034}"/>
    <dgm:cxn modelId="{E67CC07C-8152-492E-9092-E0252B60E57A}" type="presOf" srcId="{DC3016B9-C793-4440-AE75-29C03B0FB4BC}" destId="{592E59C6-2944-475F-B1A9-44A2178AC28A}" srcOrd="0" destOrd="0" presId="urn:microsoft.com/office/officeart/2005/8/layout/vList2"/>
    <dgm:cxn modelId="{EB603886-EB20-4189-ADA5-F80E12BACF01}" type="presOf" srcId="{278D6105-B187-4AB8-A22F-10CA8E42930F}" destId="{9E350CB0-1154-4C3A-8874-4165EDF1F2D4}" srcOrd="0" destOrd="0" presId="urn:microsoft.com/office/officeart/2005/8/layout/vList2"/>
    <dgm:cxn modelId="{C0BF2DB0-98BF-4227-BF97-EC300214949D}" type="presOf" srcId="{8AC86FBF-53B7-4015-AB02-388FAA0A8F90}" destId="{B4434A7F-779B-4648-87A5-AC843662E9FE}" srcOrd="0" destOrd="2" presId="urn:microsoft.com/office/officeart/2005/8/layout/vList2"/>
    <dgm:cxn modelId="{28C74AB5-B19B-48F6-A55D-455B730922C3}" type="presOf" srcId="{54220024-3BA2-42B4-ACD3-3855010DF0D6}" destId="{D3AC8481-926A-49A3-8806-11D42E26FA77}" srcOrd="0" destOrd="0" presId="urn:microsoft.com/office/officeart/2005/8/layout/vList2"/>
    <dgm:cxn modelId="{005085BF-7531-4159-95BF-DEB9ECDA9A47}" type="presOf" srcId="{383E8FC2-576D-48AF-BEDB-9B45D48FF599}" destId="{53213D03-6308-44DC-89FE-C6A354ADBCF3}" srcOrd="0" destOrd="0" presId="urn:microsoft.com/office/officeart/2005/8/layout/vList2"/>
    <dgm:cxn modelId="{7A3786D5-EE81-4577-B35B-AC0022239921}" srcId="{278D6105-B187-4AB8-A22F-10CA8E42930F}" destId="{BBF3C654-5FDB-43D4-AC06-A7749C45EAD2}" srcOrd="1" destOrd="0" parTransId="{486C2DE3-0E94-4216-95C2-12B48E2654A0}" sibTransId="{90223295-8171-43D0-AD79-0B64A64C5AEE}"/>
    <dgm:cxn modelId="{2D1B84E4-3133-4C19-8B96-23380E8F5580}" srcId="{3785F684-51D2-4010-A2EC-DDE9D64E60DA}" destId="{278D6105-B187-4AB8-A22F-10CA8E42930F}" srcOrd="0" destOrd="0" parTransId="{A3E46CBF-891B-41D9-A83C-5BA518B87350}" sibTransId="{1142D60E-7F1B-4057-88A1-FF94F718DA2F}"/>
    <dgm:cxn modelId="{A2771CEB-0787-4D6A-870A-E3CA479F67EF}" type="presOf" srcId="{BBF3C654-5FDB-43D4-AC06-A7749C45EAD2}" destId="{B4434A7F-779B-4648-87A5-AC843662E9FE}" srcOrd="0" destOrd="1" presId="urn:microsoft.com/office/officeart/2005/8/layout/vList2"/>
    <dgm:cxn modelId="{338946FA-ED4F-42E9-A256-67EAEB7A5320}" type="presOf" srcId="{BFA9713E-64A8-4A6F-8B2D-E02DBD59111F}" destId="{057C6149-26FD-4D39-A008-AFCE3EC83341}" srcOrd="0" destOrd="0" presId="urn:microsoft.com/office/officeart/2005/8/layout/vList2"/>
    <dgm:cxn modelId="{AE4C92DC-0D45-40A9-B4EE-ABEE4AD6135D}" type="presParOf" srcId="{F95AB4B6-6AE0-4A3A-8C17-83288DBCAF19}" destId="{9E350CB0-1154-4C3A-8874-4165EDF1F2D4}" srcOrd="0" destOrd="0" presId="urn:microsoft.com/office/officeart/2005/8/layout/vList2"/>
    <dgm:cxn modelId="{81331E2D-53E6-4182-92F8-10F2AF288C47}" type="presParOf" srcId="{F95AB4B6-6AE0-4A3A-8C17-83288DBCAF19}" destId="{B4434A7F-779B-4648-87A5-AC843662E9FE}" srcOrd="1" destOrd="0" presId="urn:microsoft.com/office/officeart/2005/8/layout/vList2"/>
    <dgm:cxn modelId="{1C226DC0-2EA3-433B-BBCF-0740424A2C5B}" type="presParOf" srcId="{F95AB4B6-6AE0-4A3A-8C17-83288DBCAF19}" destId="{53213D03-6308-44DC-89FE-C6A354ADBCF3}" srcOrd="2" destOrd="0" presId="urn:microsoft.com/office/officeart/2005/8/layout/vList2"/>
    <dgm:cxn modelId="{8D9EB2B1-ACE3-4F74-A334-AD8BF040635E}" type="presParOf" srcId="{F95AB4B6-6AE0-4A3A-8C17-83288DBCAF19}" destId="{592E59C6-2944-475F-B1A9-44A2178AC28A}" srcOrd="3" destOrd="0" presId="urn:microsoft.com/office/officeart/2005/8/layout/vList2"/>
    <dgm:cxn modelId="{1A0F7CBE-6751-4D38-BBCC-A2B9D057FC69}" type="presParOf" srcId="{F95AB4B6-6AE0-4A3A-8C17-83288DBCAF19}" destId="{D3AC8481-926A-49A3-8806-11D42E26FA77}" srcOrd="4" destOrd="0" presId="urn:microsoft.com/office/officeart/2005/8/layout/vList2"/>
    <dgm:cxn modelId="{8A5293A2-7C53-4A1F-9810-9063706B48F0}" type="presParOf" srcId="{F95AB4B6-6AE0-4A3A-8C17-83288DBCAF19}" destId="{057C6149-26FD-4D39-A008-AFCE3EC8334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200CE-29E6-4621-B201-419FE3EF12C5}">
      <dsp:nvSpPr>
        <dsp:cNvPr id="0" name=""/>
        <dsp:cNvSpPr/>
      </dsp:nvSpPr>
      <dsp:spPr>
        <a:xfrm>
          <a:off x="0" y="0"/>
          <a:ext cx="10547465" cy="247455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fi-FI" sz="4500" b="1" kern="1200" dirty="0"/>
            <a:t>Jotta voit tukea uusien opiskelijoiden opiskelukykyä, on tärkeää, että huolehdit myös omasta opiskelukyvystäsi. </a:t>
          </a:r>
        </a:p>
      </dsp:txBody>
      <dsp:txXfrm>
        <a:off x="120798" y="120798"/>
        <a:ext cx="10305869" cy="2232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A04CF-D001-4840-9323-589D1D8ADBCB}">
      <dsp:nvSpPr>
        <dsp:cNvPr id="0" name=""/>
        <dsp:cNvSpPr/>
      </dsp:nvSpPr>
      <dsp:spPr>
        <a:xfrm>
          <a:off x="0" y="689334"/>
          <a:ext cx="9907797" cy="1216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ts val="0"/>
            </a:spcAft>
            <a:buNone/>
          </a:pPr>
          <a:r>
            <a:rPr lang="fi-FI" sz="4000" b="0" kern="1200" dirty="0">
              <a:solidFill>
                <a:schemeClr val="accent1"/>
              </a:solidFill>
              <a:latin typeface="+mn-lt"/>
            </a:rPr>
            <a:t>Mikä on vapaa-aikaa ja mikä opiskelua?</a:t>
          </a:r>
        </a:p>
      </dsp:txBody>
      <dsp:txXfrm>
        <a:off x="59399" y="748733"/>
        <a:ext cx="9788999" cy="1098002"/>
      </dsp:txXfrm>
    </dsp:sp>
    <dsp:sp modelId="{4E09A9A8-40CD-4D26-8127-C6D2C2AF943E}">
      <dsp:nvSpPr>
        <dsp:cNvPr id="0" name=""/>
        <dsp:cNvSpPr/>
      </dsp:nvSpPr>
      <dsp:spPr>
        <a:xfrm>
          <a:off x="0" y="2085352"/>
          <a:ext cx="9907797" cy="1216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ts val="0"/>
            </a:spcAft>
            <a:buNone/>
          </a:pPr>
          <a:r>
            <a:rPr lang="fi-FI" sz="4000" b="0" kern="1200" dirty="0">
              <a:solidFill>
                <a:schemeClr val="accent1"/>
              </a:solidFill>
              <a:latin typeface="+mn-lt"/>
            </a:rPr>
            <a:t>Vaikuttaako vapaa-aika opiskelukykyyn?</a:t>
          </a:r>
        </a:p>
      </dsp:txBody>
      <dsp:txXfrm>
        <a:off x="59399" y="2144751"/>
        <a:ext cx="9788999"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50CB0-1154-4C3A-8874-4165EDF1F2D4}">
      <dsp:nvSpPr>
        <dsp:cNvPr id="0" name=""/>
        <dsp:cNvSpPr/>
      </dsp:nvSpPr>
      <dsp:spPr>
        <a:xfrm>
          <a:off x="0" y="56211"/>
          <a:ext cx="10547465" cy="62361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a:t>Päivätasolla</a:t>
          </a:r>
        </a:p>
      </dsp:txBody>
      <dsp:txXfrm>
        <a:off x="30442" y="86653"/>
        <a:ext cx="10486581" cy="562726"/>
      </dsp:txXfrm>
    </dsp:sp>
    <dsp:sp modelId="{B4434A7F-779B-4648-87A5-AC843662E9FE}">
      <dsp:nvSpPr>
        <dsp:cNvPr id="0" name=""/>
        <dsp:cNvSpPr/>
      </dsp:nvSpPr>
      <dsp:spPr>
        <a:xfrm>
          <a:off x="0" y="679821"/>
          <a:ext cx="10547465"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8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i-FI" sz="2000" kern="1200"/>
            <a:t>Tauot työskentelyssä noin 1-2 tunnin välein.</a:t>
          </a:r>
        </a:p>
        <a:p>
          <a:pPr marL="228600" lvl="1" indent="-228600" algn="l" defTabSz="889000">
            <a:lnSpc>
              <a:spcPct val="90000"/>
            </a:lnSpc>
            <a:spcBef>
              <a:spcPct val="0"/>
            </a:spcBef>
            <a:spcAft>
              <a:spcPct val="20000"/>
            </a:spcAft>
            <a:buChar char="•"/>
          </a:pPr>
          <a:r>
            <a:rPr lang="fi-FI" sz="2000" kern="1200" dirty="0"/>
            <a:t>Tauolla lyhyt kävely, rupattelu kaverin kanssa, ikkunasta liikenteen/luonnon katselu </a:t>
          </a:r>
          <a:br>
            <a:rPr lang="fi-FI" sz="2000" kern="1200" dirty="0"/>
          </a:br>
          <a:r>
            <a:rPr lang="fi-FI" sz="2000" kern="1200" dirty="0"/>
            <a:t>– mitä keksitkään?</a:t>
          </a:r>
        </a:p>
        <a:p>
          <a:pPr marL="228600" lvl="1" indent="-228600" algn="l" defTabSz="889000">
            <a:lnSpc>
              <a:spcPct val="90000"/>
            </a:lnSpc>
            <a:spcBef>
              <a:spcPct val="0"/>
            </a:spcBef>
            <a:spcAft>
              <a:spcPct val="20000"/>
            </a:spcAft>
            <a:buChar char="•"/>
          </a:pPr>
          <a:r>
            <a:rPr lang="fi-FI" sz="2000" kern="1200"/>
            <a:t>Nukkuminen, useammille unen tarve on 7-8 tuntia.</a:t>
          </a:r>
        </a:p>
      </dsp:txBody>
      <dsp:txXfrm>
        <a:off x="0" y="679821"/>
        <a:ext cx="10547465" cy="1318590"/>
      </dsp:txXfrm>
    </dsp:sp>
    <dsp:sp modelId="{53213D03-6308-44DC-89FE-C6A354ADBCF3}">
      <dsp:nvSpPr>
        <dsp:cNvPr id="0" name=""/>
        <dsp:cNvSpPr/>
      </dsp:nvSpPr>
      <dsp:spPr>
        <a:xfrm>
          <a:off x="0" y="1998411"/>
          <a:ext cx="10547465" cy="62361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a:t>Viikkotasolla</a:t>
          </a:r>
        </a:p>
      </dsp:txBody>
      <dsp:txXfrm>
        <a:off x="30442" y="2028853"/>
        <a:ext cx="10486581" cy="562726"/>
      </dsp:txXfrm>
    </dsp:sp>
    <dsp:sp modelId="{592E59C6-2944-475F-B1A9-44A2178AC28A}">
      <dsp:nvSpPr>
        <dsp:cNvPr id="0" name=""/>
        <dsp:cNvSpPr/>
      </dsp:nvSpPr>
      <dsp:spPr>
        <a:xfrm>
          <a:off x="0" y="2622021"/>
          <a:ext cx="10547465"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8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i-FI" sz="2000" kern="1200"/>
            <a:t>Yksi pidempi hetki, jolloin ei tarvitse keskittyä työhön/opiskeluun/jonkin asian aikaansaamiseen tietyssä ajassa.</a:t>
          </a:r>
        </a:p>
      </dsp:txBody>
      <dsp:txXfrm>
        <a:off x="0" y="2622021"/>
        <a:ext cx="10547465" cy="632385"/>
      </dsp:txXfrm>
    </dsp:sp>
    <dsp:sp modelId="{D3AC8481-926A-49A3-8806-11D42E26FA77}">
      <dsp:nvSpPr>
        <dsp:cNvPr id="0" name=""/>
        <dsp:cNvSpPr/>
      </dsp:nvSpPr>
      <dsp:spPr>
        <a:xfrm>
          <a:off x="0" y="3254406"/>
          <a:ext cx="10547465" cy="62361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kern="1200"/>
            <a:t>Vuositasolla</a:t>
          </a:r>
        </a:p>
      </dsp:txBody>
      <dsp:txXfrm>
        <a:off x="30442" y="3284848"/>
        <a:ext cx="10486581" cy="562726"/>
      </dsp:txXfrm>
    </dsp:sp>
    <dsp:sp modelId="{057C6149-26FD-4D39-A008-AFCE3EC83341}">
      <dsp:nvSpPr>
        <dsp:cNvPr id="0" name=""/>
        <dsp:cNvSpPr/>
      </dsp:nvSpPr>
      <dsp:spPr>
        <a:xfrm>
          <a:off x="0" y="3878016"/>
          <a:ext cx="10547465"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88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i-FI" sz="2000" kern="1200"/>
            <a:t>Lomaa 2-4 viikkoa.</a:t>
          </a:r>
        </a:p>
      </dsp:txBody>
      <dsp:txXfrm>
        <a:off x="0" y="3878016"/>
        <a:ext cx="10547465" cy="430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C23678-42AF-489A-86AA-E4189A6A85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a:extLst>
              <a:ext uri="{FF2B5EF4-FFF2-40B4-BE49-F238E27FC236}">
                <a16:creationId xmlns:a16="http://schemas.microsoft.com/office/drawing/2014/main" id="{23847758-A8DD-4D72-82CC-16BBF4FB55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3349E8-2A08-41B6-8EF5-90FC3685BFD6}" type="datetimeFigureOut">
              <a:rPr lang="en-FI" smtClean="0"/>
              <a:t>08/26/2020</a:t>
            </a:fld>
            <a:endParaRPr lang="en-FI"/>
          </a:p>
        </p:txBody>
      </p:sp>
      <p:sp>
        <p:nvSpPr>
          <p:cNvPr id="4" name="Footer Placeholder 3">
            <a:extLst>
              <a:ext uri="{FF2B5EF4-FFF2-40B4-BE49-F238E27FC236}">
                <a16:creationId xmlns:a16="http://schemas.microsoft.com/office/drawing/2014/main" id="{3B32E3F3-DAA3-485F-BD71-04FA07DD34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A378584B-436A-48C3-91F2-F598490556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E9A810-57AF-4D5D-B219-77387D87EE21}" type="slidenum">
              <a:rPr lang="en-FI" smtClean="0"/>
              <a:t>‹#›</a:t>
            </a:fld>
            <a:endParaRPr lang="en-FI"/>
          </a:p>
        </p:txBody>
      </p:sp>
    </p:spTree>
    <p:extLst>
      <p:ext uri="{BB962C8B-B14F-4D97-AF65-F5344CB8AC3E}">
        <p14:creationId xmlns:p14="http://schemas.microsoft.com/office/powerpoint/2010/main" val="1348247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94E390C9-0A4B-433B-95A0-771D6D8326ED}" type="datetimeFigureOut">
              <a:rPr lang="fi-FI" smtClean="0"/>
              <a:t>26.08.2020</a:t>
            </a:fld>
            <a:endParaRPr lang="fi-FI"/>
          </a:p>
        </p:txBody>
      </p:sp>
      <p:sp>
        <p:nvSpPr>
          <p:cNvPr id="4" name="Dian kuvan paikkamerkki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19B1DBEE-2529-47DF-8872-751B125E255C}" type="slidenum">
              <a:rPr lang="fi-FI" smtClean="0"/>
              <a:t>‹#›</a:t>
            </a:fld>
            <a:endParaRPr lang="fi-FI"/>
          </a:p>
        </p:txBody>
      </p:sp>
    </p:spTree>
    <p:extLst>
      <p:ext uri="{BB962C8B-B14F-4D97-AF65-F5344CB8AC3E}">
        <p14:creationId xmlns:p14="http://schemas.microsoft.com/office/powerpoint/2010/main" val="60926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hl.fi/fi/web/mielenterveys/mielenterveyden-edistaminen/opiskelijoiden-mielenterveys/mielen-hyvinvoinnin-edistaminen-oppilaitoksissa/mielenterveyden-edistaminen-on-hyvinvoivan-oppilaitoksen-rakentamist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yyti.fi/opiskelijoille/loyda-apua/meielntervey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heseus.fi/bitstream/handle/10024/145772/VisseljaYlonen.pdf?sequence=1&amp;isAllowed=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piskelukyky.fi/"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kzn2JrVSDs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yeCkalwpVA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kern="1200" dirty="0">
                <a:solidFill>
                  <a:schemeClr val="tx1"/>
                </a:solidFill>
                <a:effectLst/>
                <a:latin typeface="+mn-lt"/>
                <a:ea typeface="+mn-ea"/>
                <a:cs typeface="+mn-cs"/>
              </a:rPr>
              <a:t>​</a:t>
            </a:r>
            <a:r>
              <a:rPr lang="fi-FI" dirty="0">
                <a:cs typeface="Calibri"/>
              </a:rPr>
              <a:t>(</a:t>
            </a:r>
            <a:r>
              <a:rPr lang="fi-FI">
                <a:cs typeface="Calibri"/>
              </a:rPr>
              <a:t>Versio 2.0</a:t>
            </a:r>
            <a:r>
              <a:rPr lang="fi-FI" dirty="0">
                <a:cs typeface="Calibri"/>
              </a:rPr>
              <a:t>, </a:t>
            </a:r>
            <a:r>
              <a:rPr lang="fi-FI">
                <a:cs typeface="Calibri"/>
              </a:rPr>
              <a:t>julkaistu 25.8.2020</a:t>
            </a:r>
            <a:r>
              <a:rPr lang="fi-FI" dirty="0">
                <a:cs typeface="Calibri"/>
              </a:rPr>
              <a:t>)</a:t>
            </a:r>
            <a:endParaRPr lang="fi-FI" dirty="0"/>
          </a:p>
          <a:p>
            <a:endParaRPr lang="fi-FI" dirty="0"/>
          </a:p>
          <a:p>
            <a:pPr algn="l"/>
            <a:r>
              <a:rPr lang="fi-FI" sz="1200" b="0" i="0" u="none" strike="noStrike" kern="1200" dirty="0">
                <a:solidFill>
                  <a:schemeClr val="tx1"/>
                </a:solidFill>
                <a:effectLst/>
                <a:latin typeface="+mn-lt"/>
                <a:ea typeface="+mn-ea"/>
                <a:cs typeface="+mn-cs"/>
              </a:rPr>
              <a:t>Tämä on </a:t>
            </a:r>
            <a:r>
              <a:rPr lang="fi-FI" dirty="0"/>
              <a:t>Opiskelukyky ja mielen hyvinvointi</a:t>
            </a:r>
            <a:r>
              <a:rPr lang="fi-FI" sz="1200" b="0" i="0" u="none" strike="noStrike" kern="1200" dirty="0">
                <a:solidFill>
                  <a:schemeClr val="tx1"/>
                </a:solidFill>
                <a:effectLst/>
                <a:latin typeface="+mn-lt"/>
                <a:ea typeface="+mn-ea"/>
                <a:cs typeface="+mn-cs"/>
              </a:rPr>
              <a:t> -koulutus. Kyseessä on livekoulutus, mutta materiaalia voidaan pienin muutoksin käyttää myös webinaarimuotoisissa koulutuksissa sähköisillä alustoilla, joissa tuutorit voidaan jakaa pienryhmiin keskusteluja varten. Koulutus on kehitetty Ehyt ry:n ja </a:t>
            </a:r>
            <a:r>
              <a:rPr lang="fi-FI" sz="1200" b="0" i="0" u="none" strike="noStrike" kern="1200" dirty="0" err="1">
                <a:solidFill>
                  <a:schemeClr val="tx1"/>
                </a:solidFill>
                <a:effectLst/>
                <a:latin typeface="+mn-lt"/>
                <a:ea typeface="+mn-ea"/>
                <a:cs typeface="+mn-cs"/>
              </a:rPr>
              <a:t>Nyyti</a:t>
            </a:r>
            <a:r>
              <a:rPr lang="fi-FI" sz="1200" b="0" i="0" u="none" strike="noStrike" kern="1200" dirty="0">
                <a:solidFill>
                  <a:schemeClr val="tx1"/>
                </a:solidFill>
                <a:effectLst/>
                <a:latin typeface="+mn-lt"/>
                <a:ea typeface="+mn-ea"/>
                <a:cs typeface="+mn-cs"/>
              </a:rPr>
              <a:t> ry:n yhteisessä KUPLA-hankkeessa 2018-2020. Hankkeen tavoitteena oli mm. korkeakouluopiskelijoiden hyvinvoinnin ja opiskelukyvyn tukeminen. ​</a:t>
            </a:r>
            <a:r>
              <a:rPr lang="en-US" sz="1200" b="0" i="0" kern="1200" dirty="0">
                <a:solidFill>
                  <a:schemeClr val="tx1"/>
                </a:solidFill>
                <a:effectLst/>
                <a:latin typeface="+mn-lt"/>
                <a:ea typeface="+mn-ea"/>
                <a:cs typeface="+mn-cs"/>
              </a:rPr>
              <a:t>​</a:t>
            </a:r>
            <a:endParaRPr lang="en-US" dirty="0">
              <a:ea typeface="+mn-ea"/>
              <a:cs typeface="+mn-cs"/>
            </a:endParaRPr>
          </a:p>
          <a:p>
            <a:pPr rtl="0" fontAlgn="base"/>
            <a:r>
              <a:rPr lang="fi-FI"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Kesto: 60min. Koulutuksen runko ja kokonaiskesto ovat arvioituja aikoja. Ajan käyttö riippuu kouluttajasta, ryhmän keskustelevuudesta ja koosta.</a:t>
            </a:r>
          </a:p>
          <a:p>
            <a:pPr rtl="0" fontAlgn="base"/>
            <a:endParaRPr lang="fi-FI" sz="1200" b="0" i="0" kern="1200" dirty="0">
              <a:solidFill>
                <a:schemeClr val="tx1"/>
              </a:solidFill>
              <a:effectLst/>
              <a:latin typeface="+mn-lt"/>
              <a:ea typeface="+mn-ea"/>
              <a:cs typeface="+mn-cs"/>
            </a:endParaRPr>
          </a:p>
          <a:p>
            <a:pPr rtl="0" fontAlgn="base"/>
            <a:endParaRPr lang="fi-FI" i="0" dirty="0"/>
          </a:p>
          <a:p>
            <a:r>
              <a:rPr lang="fi-FI" i="0" dirty="0"/>
              <a:t>Koulutuksen ohjaaja</a:t>
            </a:r>
            <a:r>
              <a:rPr lang="fi-FI" i="0" baseline="0" dirty="0"/>
              <a:t> huolehtii, </a:t>
            </a:r>
            <a:r>
              <a:rPr lang="fi-FI" i="0" dirty="0"/>
              <a:t>että tuutorit vaihtavat pienryhmiä jokaisen harjoitteen jälkeen</a:t>
            </a:r>
            <a:r>
              <a:rPr lang="fi-FI" i="0" baseline="0" dirty="0"/>
              <a:t>. O</a:t>
            </a:r>
            <a:r>
              <a:rPr lang="fi-FI" i="0" dirty="0"/>
              <a:t>hjaaja ohjaa ryhmien vaihdon</a:t>
            </a:r>
            <a:r>
              <a:rPr lang="fi-FI" i="0" baseline="0" dirty="0"/>
              <a:t> ja </a:t>
            </a:r>
            <a:r>
              <a:rPr lang="fi-FI" i="0" dirty="0"/>
              <a:t>miten ryhmät muodostetaan.</a:t>
            </a:r>
            <a:br>
              <a:rPr lang="fi-FI" i="0" dirty="0"/>
            </a:br>
            <a:r>
              <a:rPr lang="fi-FI" i="0" dirty="0"/>
              <a:t>Näin kukaan ei jää ilman ryhmää ja tuutorien on helpompi tutustua toisiinsa koulutuksen aikana. </a:t>
            </a:r>
          </a:p>
          <a:p>
            <a:endParaRPr lang="fi-FI" i="0" dirty="0"/>
          </a:p>
          <a:p>
            <a:r>
              <a:rPr lang="fi-FI" i="0" dirty="0"/>
              <a:t>Tuutorin tehtäväkirja ja koulutuksen sisällöt ovat</a:t>
            </a:r>
            <a:r>
              <a:rPr lang="fi-FI" i="0" baseline="0" dirty="0"/>
              <a:t> osin päällekkäisiä. </a:t>
            </a:r>
            <a:r>
              <a:rPr lang="fi-FI" i="0" dirty="0"/>
              <a:t>Tuutori voi halutessaan kirjoittaa ylös koulutuksessa käytyjä keskusteluja myös tuutorin työkirjaan tai </a:t>
            </a:r>
            <a:r>
              <a:rPr lang="fi-FI" i="0" dirty="0" err="1"/>
              <a:t>tuutorointisuunnitelmaan</a:t>
            </a:r>
            <a:r>
              <a:rPr lang="fi-FI" i="0" dirty="0"/>
              <a:t>.</a:t>
            </a:r>
          </a:p>
          <a:p>
            <a:endParaRPr lang="fi-FI" i="0" dirty="0"/>
          </a:p>
          <a:p>
            <a:r>
              <a:rPr lang="fi-FI" i="0" dirty="0"/>
              <a:t>Kerro, että ennen jokaista pari-/ryhmätehtävää tuutorit esittäytyvät toisilleen nimellä, jolla haluavat itseään kutsuttavan. Näin tullaan samalla tutuiksi.</a:t>
            </a:r>
          </a:p>
          <a:p>
            <a:endParaRPr lang="fi-FI" i="0" dirty="0"/>
          </a:p>
          <a:p>
            <a:r>
              <a:rPr lang="fi-FI" b="1" i="0" dirty="0"/>
              <a:t>Tässä osiossa tarvitset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i="0" u="none" dirty="0"/>
              <a:t>Esityskaukosäädin dian vaihtamiseen (sujuvoittaa)</a:t>
            </a:r>
            <a:br>
              <a:rPr lang="fi-FI" i="0" u="none" dirty="0"/>
            </a:br>
            <a:r>
              <a:rPr lang="fi-FI" i="0" u="none" dirty="0"/>
              <a:t>Kello</a:t>
            </a:r>
            <a:endParaRPr lang="fi-FI" b="1" i="0" u="none" dirty="0"/>
          </a:p>
          <a:p>
            <a:r>
              <a:rPr lang="fi-FI" b="0" i="0" u="none" dirty="0"/>
              <a:t>Kyniä ja paperia</a:t>
            </a:r>
            <a:endParaRPr lang="fi-FI" i="0" u="none" dirty="0"/>
          </a:p>
          <a:p>
            <a:endParaRPr lang="fi-FI" i="0" u="none" dirty="0"/>
          </a:p>
          <a:p>
            <a:r>
              <a:rPr lang="fi-FI" b="1" u="none" dirty="0">
                <a:cs typeface="Calibri"/>
              </a:rPr>
              <a:t>Dioissa olevien symbolien selitykset</a:t>
            </a:r>
          </a:p>
          <a:p>
            <a:r>
              <a:rPr lang="fi-FI" sz="1200" u="none" kern="1200" dirty="0">
                <a:solidFill>
                  <a:schemeClr val="tx1"/>
                </a:solidFill>
                <a:effectLst/>
                <a:latin typeface="+mn-lt"/>
                <a:ea typeface="+mn-ea"/>
                <a:cs typeface="+mn-cs"/>
              </a:rPr>
              <a:t>Pähkinä-symboli merkitsee tehtävää.</a:t>
            </a:r>
          </a:p>
          <a:p>
            <a:r>
              <a:rPr lang="fi-FI" sz="1200" u="none" strike="noStrike" kern="1200" dirty="0">
                <a:solidFill>
                  <a:schemeClr val="tx1"/>
                </a:solidFill>
                <a:effectLst/>
                <a:latin typeface="+mn-lt"/>
                <a:ea typeface="+mn-ea"/>
                <a:cs typeface="+mn-cs"/>
              </a:rPr>
              <a:t>F = harjoitus sopii toteutettavaksi fuksien kanssa.</a:t>
            </a:r>
            <a:endParaRPr lang="fi-FI" sz="1200" u="none" kern="1200" dirty="0">
              <a:solidFill>
                <a:schemeClr val="tx1"/>
              </a:solidFill>
              <a:effectLst/>
              <a:latin typeface="+mn-lt"/>
              <a:ea typeface="+mn-ea"/>
              <a:cs typeface="+mn-cs"/>
            </a:endParaRPr>
          </a:p>
          <a:p>
            <a:endParaRPr lang="fi-FI" i="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kern="1200" dirty="0">
                <a:solidFill>
                  <a:schemeClr val="tx1"/>
                </a:solidFill>
                <a:effectLst/>
                <a:latin typeface="+mn-lt"/>
                <a:ea typeface="+mn-ea"/>
                <a:cs typeface="+mn-cs"/>
              </a:rPr>
              <a:t>Koulutuksen</a:t>
            </a:r>
            <a:r>
              <a:rPr lang="fi-FI" sz="1200" b="1" i="0" u="none" strike="noStrike" kern="1200" baseline="0" dirty="0">
                <a:solidFill>
                  <a:schemeClr val="tx1"/>
                </a:solidFill>
                <a:effectLst/>
                <a:latin typeface="+mn-lt"/>
                <a:ea typeface="+mn-ea"/>
                <a:cs typeface="+mn-cs"/>
              </a:rPr>
              <a:t> runko</a:t>
            </a:r>
          </a:p>
          <a:p>
            <a:pPr rtl="0" fontAlgn="base"/>
            <a:r>
              <a:rPr lang="fi-FI" sz="1200" b="0" i="0" u="none" strike="noStrike" kern="1200" dirty="0">
                <a:solidFill>
                  <a:schemeClr val="tx1"/>
                </a:solidFill>
                <a:effectLst/>
                <a:latin typeface="+mn-lt"/>
                <a:ea typeface="+mn-ea"/>
                <a:cs typeface="+mn-cs"/>
              </a:rPr>
              <a:t>Aloitus ja opiskelukykymalli, sis. Vapaa-aika tehtävä 15 min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Mielen hyvinvointi, sis. tehtävä 20 min</a:t>
            </a:r>
            <a:r>
              <a:rPr lang="en-US" sz="1200" b="0" i="0" kern="1200" dirty="0">
                <a:solidFill>
                  <a:schemeClr val="tx1"/>
                </a:solidFill>
                <a:effectLst/>
                <a:latin typeface="+mn-lt"/>
                <a:ea typeface="+mn-ea"/>
                <a:cs typeface="+mn-cs"/>
              </a:rPr>
              <a:t>​.</a:t>
            </a:r>
          </a:p>
          <a:p>
            <a:pPr rtl="0" fontAlgn="base"/>
            <a:r>
              <a:rPr lang="fi-FI" sz="1200" b="0" i="0" u="none" strike="noStrike" kern="1200" dirty="0">
                <a:solidFill>
                  <a:schemeClr val="tx1"/>
                </a:solidFill>
                <a:effectLst/>
                <a:latin typeface="+mn-lt"/>
                <a:ea typeface="+mn-ea"/>
                <a:cs typeface="+mn-cs"/>
              </a:rPr>
              <a:t>Huolen puheeksi otto, sis. tehtävä 20 min.</a:t>
            </a:r>
            <a:endParaRPr lang="en-US" sz="1200" b="0" i="0" kern="1200" dirty="0">
              <a:solidFill>
                <a:schemeClr val="tx1"/>
              </a:solidFill>
              <a:effectLst/>
              <a:latin typeface="+mn-lt"/>
              <a:ea typeface="+mn-ea"/>
              <a:cs typeface="+mn-cs"/>
            </a:endParaRPr>
          </a:p>
          <a:p>
            <a:pPr rtl="0" fontAlgn="base"/>
            <a:r>
              <a:rPr lang="fi-FI" sz="1200" b="0" i="0" u="none" strike="noStrike" kern="1200" dirty="0">
                <a:solidFill>
                  <a:schemeClr val="tx1"/>
                </a:solidFill>
                <a:effectLst/>
                <a:latin typeface="+mn-lt"/>
                <a:ea typeface="+mn-ea"/>
                <a:cs typeface="+mn-cs"/>
              </a:rPr>
              <a:t>Yhteenveto 5 min. </a:t>
            </a:r>
            <a:endParaRPr lang="fi-FI" sz="1200" b="0" i="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5"/>
          </p:nvPr>
        </p:nvSpPr>
        <p:spPr/>
        <p:txBody>
          <a:bodyPr/>
          <a:lstStyle/>
          <a:p>
            <a:fld id="{19B1DBEE-2529-47DF-8872-751B125E255C}" type="slidenum">
              <a:rPr lang="fi-FI" smtClean="0"/>
              <a:t>1</a:t>
            </a:fld>
            <a:endParaRPr lang="fi-FI"/>
          </a:p>
        </p:txBody>
      </p:sp>
    </p:spTree>
    <p:extLst>
      <p:ext uri="{BB962C8B-B14F-4D97-AF65-F5344CB8AC3E}">
        <p14:creationId xmlns:p14="http://schemas.microsoft.com/office/powerpoint/2010/main" val="1782556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Lähde: </a:t>
            </a:r>
            <a:r>
              <a:rPr lang="fi-FI" dirty="0" err="1"/>
              <a:t>Nyyti</a:t>
            </a:r>
            <a:r>
              <a:rPr lang="fi-FI" dirty="0"/>
              <a:t> ry.</a:t>
            </a:r>
            <a:br>
              <a:rPr lang="fi-FI" dirty="0">
                <a:cs typeface="+mn-lt"/>
              </a:rPr>
            </a:br>
            <a:r>
              <a:rPr lang="fi-FI" dirty="0">
                <a:cs typeface="Calibri"/>
              </a:rPr>
              <a:t>Tuutorin on tärkeä pohtia ylläolevaa mielen hyvinvoinnin tukilistaa sekä itsensä että fuksien tukemisen kannalta. </a:t>
            </a:r>
            <a:endParaRPr lang="fi-FI" dirty="0"/>
          </a:p>
          <a:p>
            <a:endParaRPr lang="fi-FI">
              <a:cs typeface="Calibri"/>
            </a:endParaRPr>
          </a:p>
          <a:p>
            <a:pPr>
              <a:lnSpc>
                <a:spcPct val="90000"/>
              </a:lnSpc>
              <a:spcBef>
                <a:spcPts val="1000"/>
              </a:spcBef>
            </a:pPr>
            <a:r>
              <a:rPr lang="fi-FI" dirty="0">
                <a:cs typeface="Calibri"/>
              </a:rPr>
              <a:t>Kysy tuutoreilta, tunnistavatko he diassa listatut asiat ja niiden yhteyden mielen hyvinvointiin?</a:t>
            </a:r>
          </a:p>
          <a:p>
            <a:pPr>
              <a:lnSpc>
                <a:spcPct val="90000"/>
              </a:lnSpc>
              <a:spcBef>
                <a:spcPts val="1000"/>
              </a:spcBef>
            </a:pPr>
            <a:r>
              <a:rPr lang="fi-FI" dirty="0">
                <a:cs typeface="Calibri"/>
              </a:rPr>
              <a:t>Mitkä ovat sellaisia asioita, joihin voi itse vaikuttaa opiskeluarjessa? Miten tuutorina voisi huomioida nämä asiat toimiessaan vertaisohjaajana?</a:t>
            </a:r>
            <a:endParaRPr lang="fi-FI" dirty="0"/>
          </a:p>
          <a:p>
            <a:pPr>
              <a:lnSpc>
                <a:spcPct val="90000"/>
              </a:lnSpc>
              <a:spcBef>
                <a:spcPts val="1000"/>
              </a:spcBef>
            </a:pPr>
            <a:endParaRPr lang="fi-FI">
              <a:cs typeface="Calibri"/>
            </a:endParaRPr>
          </a:p>
          <a:p>
            <a:pPr>
              <a:lnSpc>
                <a:spcPct val="90000"/>
              </a:lnSpc>
              <a:spcBef>
                <a:spcPts val="1000"/>
              </a:spcBef>
            </a:pPr>
            <a:r>
              <a:rPr lang="fi-FI" dirty="0">
                <a:cs typeface="Calibri"/>
              </a:rPr>
              <a:t>Tämän dian kohdalla on hyvä tsempata </a:t>
            </a:r>
            <a:r>
              <a:rPr lang="fi-FI" dirty="0" err="1">
                <a:cs typeface="Calibri"/>
              </a:rPr>
              <a:t>tuutoreita</a:t>
            </a:r>
            <a:r>
              <a:rPr lang="fi-FI" dirty="0">
                <a:cs typeface="Calibri"/>
              </a:rPr>
              <a:t>, vaikka lista vaikuttaa pitkältä ja sisältää paljon asioita. Kaikkiin näihin tuutori ei voi välttämättä itse vaikuttaa (esim. rakenteet), mutta tuutori voi esittää kehittämisideoita asioiden sujuvuuden lisäämiseksi.</a:t>
            </a:r>
          </a:p>
          <a:p>
            <a:pPr>
              <a:lnSpc>
                <a:spcPct val="90000"/>
              </a:lnSpc>
              <a:spcBef>
                <a:spcPts val="1000"/>
              </a:spcBef>
            </a:pPr>
            <a:endParaRPr lang="fi-FI">
              <a:cs typeface="Calibri"/>
            </a:endParaRPr>
          </a:p>
          <a:p>
            <a:r>
              <a:rPr lang="fi-FI" i="1" dirty="0"/>
              <a:t>Lähde: THL 2018: </a:t>
            </a:r>
            <a:r>
              <a:rPr lang="fi-FI" i="1" dirty="0">
                <a:hlinkClick r:id="rId3"/>
              </a:rPr>
              <a:t>https://thl.fi/fi/web/mielenterveys/mielenterveyden-edistaminen/opiskelijoiden-mielenterveys/mielen-hyvinvoinnin-edistaminen-oppilaitoksissa/mielenterveyden-edistaminen-on-hyvinvoivan-oppilaitoksen-rakentamista</a:t>
            </a:r>
            <a:r>
              <a:rPr lang="fi-FI" i="1" dirty="0"/>
              <a:t> </a:t>
            </a:r>
            <a:endParaRPr lang="fi-FI" dirty="0"/>
          </a:p>
          <a:p>
            <a:endParaRPr lang="fi-FI"/>
          </a:p>
        </p:txBody>
      </p:sp>
      <p:sp>
        <p:nvSpPr>
          <p:cNvPr id="4" name="Dian numeron paikkamerkki 3"/>
          <p:cNvSpPr>
            <a:spLocks noGrp="1"/>
          </p:cNvSpPr>
          <p:nvPr>
            <p:ph type="sldNum" sz="quarter" idx="5"/>
          </p:nvPr>
        </p:nvSpPr>
        <p:spPr/>
        <p:txBody>
          <a:bodyPr/>
          <a:lstStyle/>
          <a:p>
            <a:fld id="{A1B2A19A-6255-4143-B0CB-433DBAD21B55}" type="slidenum">
              <a:rPr lang="fi-FI" smtClean="0"/>
              <a:t>13</a:t>
            </a:fld>
            <a:endParaRPr lang="fi-FI"/>
          </a:p>
        </p:txBody>
      </p:sp>
    </p:spTree>
    <p:extLst>
      <p:ext uri="{BB962C8B-B14F-4D97-AF65-F5344CB8AC3E}">
        <p14:creationId xmlns:p14="http://schemas.microsoft.com/office/powerpoint/2010/main" val="102883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Lähde: </a:t>
            </a:r>
            <a:r>
              <a:rPr lang="fi-FI" dirty="0" err="1"/>
              <a:t>Nyyti</a:t>
            </a:r>
            <a:r>
              <a:rPr lang="fi-FI" dirty="0"/>
              <a:t> ry.</a:t>
            </a:r>
            <a:br>
              <a:rPr lang="fi-FI" dirty="0">
                <a:cs typeface="+mn-lt"/>
              </a:rPr>
            </a:br>
            <a:r>
              <a:rPr lang="fi-FI" dirty="0"/>
              <a:t>Joku jaksaa tehdä uskomattomia määriä erilaisia asioita, toinen kuormittuu jo muutaman asian päällekkäisyydestä.</a:t>
            </a:r>
          </a:p>
        </p:txBody>
      </p:sp>
      <p:sp>
        <p:nvSpPr>
          <p:cNvPr id="4" name="Dian numeron paikkamerkki 3"/>
          <p:cNvSpPr>
            <a:spLocks noGrp="1"/>
          </p:cNvSpPr>
          <p:nvPr>
            <p:ph type="sldNum" sz="quarter" idx="5"/>
          </p:nvPr>
        </p:nvSpPr>
        <p:spPr/>
        <p:txBody>
          <a:bodyPr/>
          <a:lstStyle/>
          <a:p>
            <a:fld id="{A1B2A19A-6255-4143-B0CB-433DBAD21B55}" type="slidenum">
              <a:rPr lang="fi-FI" smtClean="0"/>
              <a:t>15</a:t>
            </a:fld>
            <a:endParaRPr lang="fi-FI"/>
          </a:p>
        </p:txBody>
      </p:sp>
    </p:spTree>
    <p:extLst>
      <p:ext uri="{BB962C8B-B14F-4D97-AF65-F5344CB8AC3E}">
        <p14:creationId xmlns:p14="http://schemas.microsoft.com/office/powerpoint/2010/main" val="209417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Lähde: </a:t>
            </a:r>
            <a:r>
              <a:rPr lang="fi-FI" dirty="0" err="1"/>
              <a:t>Nyyti</a:t>
            </a:r>
            <a:r>
              <a:rPr lang="fi-FI" dirty="0"/>
              <a:t> ry.</a:t>
            </a:r>
            <a:br>
              <a:rPr lang="fi-FI" dirty="0">
                <a:cs typeface="+mn-lt"/>
              </a:rPr>
            </a:br>
            <a:r>
              <a:rPr lang="fi-FI" dirty="0"/>
              <a:t>Älä luule olevasi muita huonompi, kun olet stressaantunut.</a:t>
            </a:r>
            <a:br>
              <a:rPr lang="fi-FI" dirty="0">
                <a:cs typeface="+mn-lt"/>
              </a:rPr>
            </a:br>
            <a:r>
              <a:rPr lang="fi-FI" dirty="0"/>
              <a:t>Älä vertaa itseäsi muihin – et voi tietää, millaista sisäistä kamppailua muut käyvät.</a:t>
            </a:r>
            <a:br>
              <a:rPr lang="fi-FI" dirty="0">
                <a:cs typeface="+mn-lt"/>
              </a:rPr>
            </a:br>
            <a:r>
              <a:rPr lang="fi-FI" dirty="0"/>
              <a:t>Ole armollinen itsellesi – ole tyytyväinen siihen, mitä olet saanut aikaan.</a:t>
            </a:r>
          </a:p>
        </p:txBody>
      </p:sp>
      <p:sp>
        <p:nvSpPr>
          <p:cNvPr id="4" name="Dian numeron paikkamerkki 3"/>
          <p:cNvSpPr>
            <a:spLocks noGrp="1"/>
          </p:cNvSpPr>
          <p:nvPr>
            <p:ph type="sldNum" sz="quarter" idx="5"/>
          </p:nvPr>
        </p:nvSpPr>
        <p:spPr/>
        <p:txBody>
          <a:bodyPr/>
          <a:lstStyle/>
          <a:p>
            <a:fld id="{A1B2A19A-6255-4143-B0CB-433DBAD21B55}" type="slidenum">
              <a:rPr lang="fi-FI" smtClean="0"/>
              <a:t>16</a:t>
            </a:fld>
            <a:endParaRPr lang="fi-FI"/>
          </a:p>
        </p:txBody>
      </p:sp>
    </p:spTree>
    <p:extLst>
      <p:ext uri="{BB962C8B-B14F-4D97-AF65-F5344CB8AC3E}">
        <p14:creationId xmlns:p14="http://schemas.microsoft.com/office/powerpoint/2010/main" val="213533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Lähde: </a:t>
            </a:r>
            <a:r>
              <a:rPr lang="fi-FI" dirty="0" err="1"/>
              <a:t>Nyyti</a:t>
            </a:r>
            <a:r>
              <a:rPr lang="fi-FI" dirty="0"/>
              <a:t> ry.</a:t>
            </a:r>
            <a:br>
              <a:rPr lang="fi-FI" dirty="0">
                <a:cs typeface="+mn-lt"/>
              </a:rPr>
            </a:br>
            <a:r>
              <a:rPr lang="fi-FI" dirty="0"/>
              <a:t>Huomaa arjessa pieniä mukavia hetkiä</a:t>
            </a:r>
          </a:p>
        </p:txBody>
      </p:sp>
      <p:sp>
        <p:nvSpPr>
          <p:cNvPr id="4" name="Dian numeron paikkamerkki 3"/>
          <p:cNvSpPr>
            <a:spLocks noGrp="1"/>
          </p:cNvSpPr>
          <p:nvPr>
            <p:ph type="sldNum" sz="quarter" idx="5"/>
          </p:nvPr>
        </p:nvSpPr>
        <p:spPr/>
        <p:txBody>
          <a:bodyPr/>
          <a:lstStyle/>
          <a:p>
            <a:fld id="{A1B2A19A-6255-4143-B0CB-433DBAD21B55}" type="slidenum">
              <a:rPr lang="fi-FI" smtClean="0"/>
              <a:t>17</a:t>
            </a:fld>
            <a:endParaRPr lang="fi-FI"/>
          </a:p>
        </p:txBody>
      </p:sp>
    </p:spTree>
    <p:extLst>
      <p:ext uri="{BB962C8B-B14F-4D97-AF65-F5344CB8AC3E}">
        <p14:creationId xmlns:p14="http://schemas.microsoft.com/office/powerpoint/2010/main" val="25895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fi-FI" dirty="0"/>
              <a:t>Lähde: </a:t>
            </a:r>
            <a:r>
              <a:rPr lang="fi-FI" dirty="0" err="1"/>
              <a:t>Nyyti</a:t>
            </a:r>
            <a:r>
              <a:rPr lang="fi-FI" dirty="0"/>
              <a:t> ry.</a:t>
            </a:r>
            <a:br>
              <a:rPr lang="fi-FI" dirty="0">
                <a:cs typeface="+mn-lt"/>
              </a:rPr>
            </a:br>
            <a:r>
              <a:rPr lang="fi-FI" u="none" dirty="0"/>
              <a:t>Tehtävä: </a:t>
            </a:r>
            <a:r>
              <a:rPr lang="fi-FI" dirty="0"/>
              <a:t>K</a:t>
            </a:r>
            <a:r>
              <a:rPr lang="fi-FI" sz="1200" dirty="0">
                <a:solidFill>
                  <a:prstClr val="black"/>
                </a:solidFill>
                <a:cs typeface="Calibri"/>
              </a:rPr>
              <a:t>eskustelutehtävä vieruskaverin kanssa.</a:t>
            </a:r>
            <a:endParaRPr lang="fi-FI"/>
          </a:p>
          <a:p>
            <a:endParaRPr lang="fi-FI"/>
          </a:p>
          <a:p>
            <a:r>
              <a:rPr lang="fi-FI" dirty="0"/>
              <a:t>Eri ihmisille eri asiat toimivat palauttavana.</a:t>
            </a:r>
            <a:endParaRPr lang="fi-FI" dirty="0">
              <a:cs typeface="Calibri"/>
            </a:endParaRPr>
          </a:p>
          <a:p>
            <a:endParaRPr lang="fi-FI"/>
          </a:p>
        </p:txBody>
      </p:sp>
      <p:sp>
        <p:nvSpPr>
          <p:cNvPr id="4" name="Dian numeron paikkamerkki 3"/>
          <p:cNvSpPr>
            <a:spLocks noGrp="1"/>
          </p:cNvSpPr>
          <p:nvPr>
            <p:ph type="sldNum" sz="quarter" idx="5"/>
          </p:nvPr>
        </p:nvSpPr>
        <p:spPr/>
        <p:txBody>
          <a:bodyPr/>
          <a:lstStyle/>
          <a:p>
            <a:fld id="{19B1DBEE-2529-47DF-8872-751B125E255C}" type="slidenum">
              <a:rPr lang="fi-FI" smtClean="0"/>
              <a:t>18</a:t>
            </a:fld>
            <a:endParaRPr lang="fi-FI"/>
          </a:p>
        </p:txBody>
      </p:sp>
    </p:spTree>
    <p:extLst>
      <p:ext uri="{BB962C8B-B14F-4D97-AF65-F5344CB8AC3E}">
        <p14:creationId xmlns:p14="http://schemas.microsoft.com/office/powerpoint/2010/main" val="4216524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cs typeface="Calibri"/>
              </a:rPr>
              <a:t>Lähde: Nyyti.fi</a:t>
            </a:r>
          </a:p>
          <a:p>
            <a:endParaRPr lang="fi-FI" dirty="0">
              <a:cs typeface="Calibri"/>
            </a:endParaRPr>
          </a:p>
          <a:p>
            <a:r>
              <a:rPr lang="fi-FI" dirty="0">
                <a:cs typeface="Calibri"/>
              </a:rPr>
              <a:t>Palautuminen on yksilöllistä. Palautuminen päivä-, viikko-, ja vuositasolla kuvaavat palautumisen minimiä. Monet meistä tarvitsevat enemmän aikaa palautumiseen. Pyri toteuttamaan tauotusta, ”tuottamatonta” aikaa ja lomia vähintään minimitason verran.</a:t>
            </a:r>
            <a:endParaRPr lang="fi-FI" dirty="0"/>
          </a:p>
        </p:txBody>
      </p:sp>
      <p:sp>
        <p:nvSpPr>
          <p:cNvPr id="4" name="Dian numeron paikkamerkki 3"/>
          <p:cNvSpPr>
            <a:spLocks noGrp="1"/>
          </p:cNvSpPr>
          <p:nvPr>
            <p:ph type="sldNum" sz="quarter" idx="5"/>
          </p:nvPr>
        </p:nvSpPr>
        <p:spPr/>
        <p:txBody>
          <a:bodyPr/>
          <a:lstStyle/>
          <a:p>
            <a:fld id="{A1B2A19A-6255-4143-B0CB-433DBAD21B55}" type="slidenum">
              <a:rPr lang="fi-FI" smtClean="0"/>
              <a:t>19</a:t>
            </a:fld>
            <a:endParaRPr lang="fi-FI"/>
          </a:p>
        </p:txBody>
      </p:sp>
    </p:spTree>
    <p:extLst>
      <p:ext uri="{BB962C8B-B14F-4D97-AF65-F5344CB8AC3E}">
        <p14:creationId xmlns:p14="http://schemas.microsoft.com/office/powerpoint/2010/main" val="452705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Sisältö on yhteinen osioille </a:t>
            </a:r>
            <a:br>
              <a:rPr lang="fi-FI"/>
            </a:br>
            <a:r>
              <a:rPr lang="fi-FI"/>
              <a:t>5. Opiskelukyky ja mielen hyvinvointi ja 6. Päihteiden rooli opiskeluyhteisössä.</a:t>
            </a:r>
            <a:br>
              <a:rPr lang="fi-FI"/>
            </a:br>
            <a:br>
              <a:rPr lang="fi-FI"/>
            </a:br>
            <a:r>
              <a:rPr lang="fi-FI"/>
              <a:t>Eli jos toteutat molemmat osiot yhdessä, poista ”Huolen puheeksi ottaminen ja mistä apua” –osio ”Opiskelukyky ja mielen hyvinvointi” –osion lopusta. Käsittele Opiskelukyky ja mielen hyvinvointi –osio ensin. </a:t>
            </a:r>
            <a:r>
              <a:rPr lang="fi-FI" u="none"/>
              <a:t>Yhdistä osioiden yhteenvetodiat.</a:t>
            </a:r>
          </a:p>
          <a:p>
            <a:endParaRPr lang="fi-FI"/>
          </a:p>
        </p:txBody>
      </p:sp>
      <p:sp>
        <p:nvSpPr>
          <p:cNvPr id="4" name="Dian numeron paikkamerkki 3"/>
          <p:cNvSpPr>
            <a:spLocks noGrp="1"/>
          </p:cNvSpPr>
          <p:nvPr>
            <p:ph type="sldNum" sz="quarter" idx="5"/>
          </p:nvPr>
        </p:nvSpPr>
        <p:spPr/>
        <p:txBody>
          <a:bodyPr/>
          <a:lstStyle/>
          <a:p>
            <a:fld id="{19B1DBEE-2529-47DF-8872-751B125E255C}" type="slidenum">
              <a:rPr lang="fi-FI" smtClean="0"/>
              <a:t>21</a:t>
            </a:fld>
            <a:endParaRPr lang="fi-FI"/>
          </a:p>
        </p:txBody>
      </p:sp>
    </p:spTree>
    <p:extLst>
      <p:ext uri="{BB962C8B-B14F-4D97-AF65-F5344CB8AC3E}">
        <p14:creationId xmlns:p14="http://schemas.microsoft.com/office/powerpoint/2010/main" val="2636855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u="none"/>
              <a:t>Ohjeistus tehtävään: </a:t>
            </a:r>
            <a:r>
              <a:rPr lang="fi-FI"/>
              <a:t>K</a:t>
            </a:r>
            <a:r>
              <a:rPr lang="fi-FI" sz="1200">
                <a:solidFill>
                  <a:prstClr val="black"/>
                </a:solidFill>
                <a:cs typeface="Calibri Light"/>
              </a:rPr>
              <a:t>eskustelutehtävä pienryhmissä.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prstClr val="black"/>
                </a:solidFill>
                <a:cs typeface="Calibri Light"/>
              </a:rPr>
              <a:t>Kesto: 5 min. </a:t>
            </a:r>
          </a:p>
          <a:p>
            <a:endParaRPr lang="fi-FI"/>
          </a:p>
        </p:txBody>
      </p:sp>
      <p:sp>
        <p:nvSpPr>
          <p:cNvPr id="4" name="Dian numeron paikkamerkki 3"/>
          <p:cNvSpPr>
            <a:spLocks noGrp="1"/>
          </p:cNvSpPr>
          <p:nvPr>
            <p:ph type="sldNum" sz="quarter" idx="5"/>
          </p:nvPr>
        </p:nvSpPr>
        <p:spPr/>
        <p:txBody>
          <a:bodyPr/>
          <a:lstStyle/>
          <a:p>
            <a:fld id="{19B1DBEE-2529-47DF-8872-751B125E255C}" type="slidenum">
              <a:rPr lang="fi-FI" smtClean="0"/>
              <a:t>22</a:t>
            </a:fld>
            <a:endParaRPr lang="fi-FI"/>
          </a:p>
        </p:txBody>
      </p:sp>
    </p:spTree>
    <p:extLst>
      <p:ext uri="{BB962C8B-B14F-4D97-AF65-F5344CB8AC3E}">
        <p14:creationId xmlns:p14="http://schemas.microsoft.com/office/powerpoint/2010/main" val="2352748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none" kern="1200" dirty="0">
                <a:effectLst/>
                <a:latin typeface="+mn-lt"/>
                <a:ea typeface="+mn-ea"/>
                <a:cs typeface="+mn-cs"/>
              </a:rPr>
              <a:t>Tehtävä:</a:t>
            </a:r>
          </a:p>
          <a:p>
            <a:r>
              <a:rPr lang="fi-FI" sz="1200" dirty="0"/>
              <a:t>Tämän dian yhteydessä herätellään </a:t>
            </a:r>
            <a:r>
              <a:rPr lang="fi-FI" sz="1200" dirty="0" err="1"/>
              <a:t>tuutoreita</a:t>
            </a:r>
            <a:r>
              <a:rPr lang="fi-FI" sz="1200" dirty="0"/>
              <a:t> pohtimaan mahdollista eteen tulevaa tilannetta käytännön esimerkin avulla. </a:t>
            </a:r>
          </a:p>
          <a:p>
            <a:endParaRPr lang="fi-FI" sz="1200" dirty="0">
              <a:cs typeface="Calibri"/>
            </a:endParaRPr>
          </a:p>
          <a:p>
            <a:pPr marL="0" indent="0">
              <a:buNone/>
            </a:pPr>
            <a:r>
              <a:rPr lang="fi-FI" sz="1200" dirty="0">
                <a:cs typeface="Calibri"/>
              </a:rPr>
              <a:t>1. Voit tutustuttaa </a:t>
            </a:r>
            <a:r>
              <a:rPr lang="fi-FI" sz="1200" dirty="0" err="1">
                <a:cs typeface="Calibri"/>
              </a:rPr>
              <a:t>Aatin</a:t>
            </a:r>
            <a:r>
              <a:rPr lang="fi-FI" sz="1200" dirty="0">
                <a:cs typeface="Calibri"/>
              </a:rPr>
              <a:t> opiskelukykymalliin ja voitte yhdessä pohtia, millä osa-alueilla </a:t>
            </a:r>
            <a:r>
              <a:rPr lang="fi-FI" sz="1200" dirty="0" err="1">
                <a:cs typeface="Calibri"/>
              </a:rPr>
              <a:t>Aati</a:t>
            </a:r>
            <a:r>
              <a:rPr lang="fi-FI" sz="1200" dirty="0">
                <a:cs typeface="Calibri"/>
              </a:rPr>
              <a:t> kokee haasteita. Ohjaa </a:t>
            </a:r>
            <a:r>
              <a:rPr lang="fi-FI" sz="1200" dirty="0" err="1">
                <a:cs typeface="Calibri"/>
              </a:rPr>
              <a:t>Aati</a:t>
            </a:r>
            <a:r>
              <a:rPr lang="fi-FI" sz="1200" dirty="0">
                <a:cs typeface="Calibri"/>
              </a:rPr>
              <a:t> korkeakoulun ohjauspalveluihin, esim. opintopsykologille.</a:t>
            </a:r>
          </a:p>
          <a:p>
            <a:pPr marL="0" indent="0">
              <a:buNone/>
            </a:pPr>
            <a:r>
              <a:rPr lang="fi-FI" sz="1200" dirty="0"/>
              <a:t>Jos opiskeluryhmä ei juuri vaihdu, ryhmän kanssa voi käydä pelisääntökeskustelun siitä, miten kaikki ryhmän jäsenet voidaan ottaa mukaan.</a:t>
            </a:r>
          </a:p>
          <a:p>
            <a:pPr marL="0" indent="0">
              <a:buNone/>
            </a:pPr>
            <a:r>
              <a:rPr lang="fi-FI" sz="1200" dirty="0"/>
              <a:t>Kysy, mitä </a:t>
            </a:r>
            <a:r>
              <a:rPr lang="fi-FI" sz="1200" dirty="0" err="1"/>
              <a:t>Aati</a:t>
            </a:r>
            <a:r>
              <a:rPr lang="fi-FI" sz="1200" dirty="0"/>
              <a:t> itse toivoo opiskeluryhmältä. Olisiko lisäksi muita ryhmiä, joihin osallistuminen tuntuisi kiinnostavalta?</a:t>
            </a:r>
          </a:p>
          <a:p>
            <a:pPr marL="0" indent="0">
              <a:buNone/>
            </a:pPr>
            <a:r>
              <a:rPr lang="fi-FI" sz="1200" dirty="0"/>
              <a:t>Voit myös kysyä </a:t>
            </a:r>
            <a:r>
              <a:rPr lang="fi-FI" sz="1200" dirty="0" err="1"/>
              <a:t>Aatilta</a:t>
            </a:r>
            <a:r>
              <a:rPr lang="fi-FI" sz="1200" dirty="0"/>
              <a:t> lupaa keskustella asiasta ryhmän ohjauksesta vastaavan opettajan kanssa, jos se tuntuu </a:t>
            </a:r>
            <a:r>
              <a:rPr lang="fi-FI" sz="1200" dirty="0" err="1"/>
              <a:t>Aatista</a:t>
            </a:r>
            <a:r>
              <a:rPr lang="fi-FI" sz="1200" dirty="0"/>
              <a:t> itse vaikealta.</a:t>
            </a:r>
          </a:p>
          <a:p>
            <a:endParaRPr lang="fi-FI" sz="1200" dirty="0">
              <a:cs typeface="Calibri"/>
            </a:endParaRPr>
          </a:p>
          <a:p>
            <a:r>
              <a:rPr lang="fi-FI" sz="1200" dirty="0">
                <a:cs typeface="Calibri"/>
              </a:rPr>
              <a:t>2. Kysy tuutoreilta: Missä tilanteessa ottaisitte asian puheeksi Pajun kanssa? Miten lähtisitte selvittämään asiaa ja mitä ei ainakaan kannata sanoa tai tehdä?</a:t>
            </a:r>
            <a:br>
              <a:rPr lang="fi-FI" sz="1200" dirty="0">
                <a:cs typeface="Calibri"/>
              </a:rPr>
            </a:br>
            <a:r>
              <a:rPr lang="fi-FI" sz="1200" dirty="0">
                <a:cs typeface="Calibri"/>
              </a:rPr>
              <a:t>Pajun kanssa on hyvä aloittaa ottamalla päihteiden käyttö puheeksi (seuraava dia). </a:t>
            </a:r>
          </a:p>
          <a:p>
            <a:endParaRPr lang="fi-FI" dirty="0"/>
          </a:p>
        </p:txBody>
      </p:sp>
      <p:sp>
        <p:nvSpPr>
          <p:cNvPr id="4" name="Dian numeron paikkamerkki 3"/>
          <p:cNvSpPr>
            <a:spLocks noGrp="1"/>
          </p:cNvSpPr>
          <p:nvPr>
            <p:ph type="sldNum" sz="quarter" idx="5"/>
          </p:nvPr>
        </p:nvSpPr>
        <p:spPr/>
        <p:txBody>
          <a:bodyPr/>
          <a:lstStyle/>
          <a:p>
            <a:fld id="{19B1DBEE-2529-47DF-8872-751B125E255C}" type="slidenum">
              <a:rPr lang="fi-FI" smtClean="0"/>
              <a:t>23</a:t>
            </a:fld>
            <a:endParaRPr lang="fi-FI"/>
          </a:p>
        </p:txBody>
      </p:sp>
    </p:spTree>
    <p:extLst>
      <p:ext uri="{BB962C8B-B14F-4D97-AF65-F5344CB8AC3E}">
        <p14:creationId xmlns:p14="http://schemas.microsoft.com/office/powerpoint/2010/main" val="2623526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Huolen tunne voi liittyä esimerkiksi opiskelukaverin opintojen etenemiseen, opiskelustressiin, alakuloisuuteen tai päihteiden käyttöön. Sinun ei tarvitse tietää, mikä opiskelukaverilla on. Tärkeintä on ottaa huoli puheeksi, jos se jostain syystä herää.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Huoli ei tarvitse todistusaineistoa, luota omaan tunteeseen. Tärkeintä on asian esille nostaminen.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Ei tarvitse eikä kuulukaan osata puhua diagnooseista.</a:t>
            </a:r>
          </a:p>
          <a:p>
            <a:pPr>
              <a:lnSpc>
                <a:spcPct val="90000"/>
              </a:lnSpc>
              <a:spcBef>
                <a:spcPts val="1000"/>
              </a:spcBef>
            </a:pPr>
            <a:endParaRPr lang="fi-FI" dirty="0">
              <a:cs typeface="Calibri"/>
            </a:endParaRPr>
          </a:p>
          <a:p>
            <a:pPr>
              <a:lnSpc>
                <a:spcPct val="90000"/>
              </a:lnSpc>
              <a:spcBef>
                <a:spcPts val="1000"/>
              </a:spcBef>
            </a:pPr>
            <a:r>
              <a:rPr lang="fi-FI" dirty="0">
                <a:cs typeface="Calibri"/>
              </a:rPr>
              <a:t>Vinkkejä:</a:t>
            </a:r>
            <a:endParaRPr lang="fi-FI" dirty="0"/>
          </a:p>
          <a:p>
            <a:pPr marL="228600" indent="-228600">
              <a:lnSpc>
                <a:spcPct val="90000"/>
              </a:lnSpc>
              <a:spcBef>
                <a:spcPts val="1000"/>
              </a:spcBef>
              <a:buChar char="•"/>
            </a:pPr>
            <a:r>
              <a:rPr lang="fi-FI" dirty="0"/>
              <a:t>Luota vaistoosi ja tuntemuksiisi huolta kohtaan. Puuttuminen ja puheeksi ottaminen on kaikkien etu. </a:t>
            </a:r>
            <a:endParaRPr lang="en-US" dirty="0"/>
          </a:p>
          <a:p>
            <a:pPr marL="228600" indent="-228600">
              <a:lnSpc>
                <a:spcPct val="90000"/>
              </a:lnSpc>
              <a:spcBef>
                <a:spcPts val="1000"/>
              </a:spcBef>
              <a:buChar char="•"/>
            </a:pPr>
            <a:r>
              <a:rPr lang="fi-FI" dirty="0"/>
              <a:t>Pohdi keskustelulle sopiva aika ja paikka. Toiminnan aikana on helpompi niin kysyä kuin vastatakin: lähtekää yhdessä  lounaalle, kävelylle, vesijuoksemaan, kahville, pelaamaan, ajelulle...  </a:t>
            </a:r>
            <a:endParaRPr lang="en-US" dirty="0"/>
          </a:p>
          <a:p>
            <a:pPr marL="228600" indent="-228600">
              <a:lnSpc>
                <a:spcPct val="90000"/>
              </a:lnSpc>
              <a:spcBef>
                <a:spcPts val="1000"/>
              </a:spcBef>
              <a:buChar char="•"/>
            </a:pPr>
            <a:r>
              <a:rPr lang="fi-FI" dirty="0"/>
              <a:t>Jos mahdollista, pohdi etukäteen, miten aloitat keskustelun ja ilmaiset huolesi:  </a:t>
            </a:r>
            <a:endParaRPr lang="en-US" dirty="0"/>
          </a:p>
          <a:p>
            <a:pPr marL="457200" indent="-228600">
              <a:lnSpc>
                <a:spcPct val="90000"/>
              </a:lnSpc>
              <a:spcBef>
                <a:spcPts val="1000"/>
              </a:spcBef>
              <a:buChar char="•"/>
            </a:pPr>
            <a:r>
              <a:rPr lang="fi-FI" dirty="0"/>
              <a:t>“En ole nähnyt </a:t>
            </a:r>
            <a:r>
              <a:rPr lang="fi-FI" dirty="0" err="1"/>
              <a:t>sua</a:t>
            </a:r>
            <a:r>
              <a:rPr lang="fi-FI" dirty="0"/>
              <a:t> vähään aikaan, mitä </a:t>
            </a:r>
            <a:r>
              <a:rPr lang="fi-FI" dirty="0" err="1"/>
              <a:t>sulle</a:t>
            </a:r>
            <a:r>
              <a:rPr lang="fi-FI" dirty="0"/>
              <a:t> kuuluu ja miten </a:t>
            </a:r>
            <a:r>
              <a:rPr lang="fi-FI" dirty="0" err="1"/>
              <a:t>sulla</a:t>
            </a:r>
            <a:r>
              <a:rPr lang="fi-FI" dirty="0"/>
              <a:t> menee?”  </a:t>
            </a:r>
            <a:endParaRPr lang="en-US" dirty="0"/>
          </a:p>
          <a:p>
            <a:pPr marL="457200" indent="-228600">
              <a:lnSpc>
                <a:spcPct val="90000"/>
              </a:lnSpc>
              <a:spcBef>
                <a:spcPts val="1000"/>
              </a:spcBef>
              <a:buChar char="•"/>
            </a:pPr>
            <a:r>
              <a:rPr lang="fi-FI" dirty="0"/>
              <a:t>“Olet ollut väsyneemmän oloinen viime aikoina, kuinka voit tai jaksat?”  </a:t>
            </a:r>
            <a:endParaRPr lang="en-US" dirty="0"/>
          </a:p>
          <a:p>
            <a:pPr marL="457200" indent="-228600">
              <a:lnSpc>
                <a:spcPct val="90000"/>
              </a:lnSpc>
              <a:spcBef>
                <a:spcPts val="1000"/>
              </a:spcBef>
              <a:buChar char="•"/>
            </a:pPr>
            <a:r>
              <a:rPr lang="fi-FI" dirty="0">
                <a:cs typeface="Calibri"/>
              </a:rPr>
              <a:t>"Miten opinnoissa menee, onko ollut paljon tehtäviä/tentittävää?"</a:t>
            </a:r>
            <a:endParaRPr lang="fi-FI" dirty="0"/>
          </a:p>
          <a:p>
            <a:pPr marL="457200" indent="-228600">
              <a:lnSpc>
                <a:spcPct val="90000"/>
              </a:lnSpc>
              <a:spcBef>
                <a:spcPts val="1000"/>
              </a:spcBef>
              <a:buChar char="•"/>
            </a:pPr>
            <a:r>
              <a:rPr lang="fi-FI" dirty="0"/>
              <a:t>Näissä aloituksissa ei suoraan puhuta esimerkiksi päihteiden käytöstä tai mielen hyvinvoinnista, mutta ne sisältävät kiinnostuksen myös näitä asioita kohtaan kartoittaen kokonaistilannetta.  </a:t>
            </a:r>
            <a:endParaRPr lang="en-US" dirty="0"/>
          </a:p>
          <a:p>
            <a:pPr marL="228600" indent="-228600">
              <a:lnSpc>
                <a:spcPct val="90000"/>
              </a:lnSpc>
              <a:spcBef>
                <a:spcPts val="1000"/>
              </a:spcBef>
              <a:buChar char="•"/>
            </a:pPr>
            <a:r>
              <a:rPr lang="fi-FI" dirty="0"/>
              <a:t>On tärkeää, että kuuntelet. Pohtikaa yhdessä ratkaisuja. Miettikää, mistä voisi mahdollisesti hakea ja saada apua. Opasta tarvittaessa avun piiriin esimerkiksi korkeakoulun opintopsykologille tai </a:t>
            </a:r>
            <a:r>
              <a:rPr lang="fi-FI" dirty="0" err="1"/>
              <a:t>YTHS:ään</a:t>
            </a:r>
            <a:r>
              <a:rPr lang="fi-FI" dirty="0"/>
              <a:t>. </a:t>
            </a:r>
            <a:endParaRPr lang="en-US" dirty="0"/>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lang="fi-FI" dirty="0"/>
              <a:t>Hyväksy myös, jos toinen kieltäytyy keskustelusta. Voit olla hyvillä mielin siitä, että ainakin yritit keskustella ja ilmaista välittämistäsi toista kohtaan.  Jos toinen kieltäytyy keskustelemasta, voit sanoa: ”Jos haluat palata asiaan myöhemmin, kuuntelen mielelläni.” </a:t>
            </a:r>
            <a:endParaRPr lang="en-US" dirty="0"/>
          </a:p>
          <a:p>
            <a:pPr marL="228600" indent="-228600">
              <a:lnSpc>
                <a:spcPct val="90000"/>
              </a:lnSpc>
              <a:spcBef>
                <a:spcPts val="1000"/>
              </a:spcBef>
              <a:buChar char="•"/>
            </a:pPr>
            <a:r>
              <a:rPr lang="fi-FI" dirty="0"/>
              <a:t>Huolehdi myös omasta jaksamisestasi. Et voi kantaa jatkuvaa huolta, sillä se kuluttaa omia voimavarojasi. Opettele rajaamaan ja olemaan jämäkkä suojataksesi myös itseäsi. </a:t>
            </a: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A1B2A19A-6255-4143-B0CB-433DBAD21B55}" type="slidenum">
              <a:rPr lang="fi-FI" smtClean="0"/>
              <a:t>24</a:t>
            </a:fld>
            <a:endParaRPr lang="fi-FI"/>
          </a:p>
        </p:txBody>
      </p:sp>
    </p:spTree>
    <p:extLst>
      <p:ext uri="{BB962C8B-B14F-4D97-AF65-F5344CB8AC3E}">
        <p14:creationId xmlns:p14="http://schemas.microsoft.com/office/powerpoint/2010/main" val="314748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a:t>Mitä kaikkea opiskelijaelämä on?</a:t>
            </a:r>
          </a:p>
          <a:p>
            <a:r>
              <a:rPr lang="fi-FI" b="0" i="0"/>
              <a:t>Tehän sen opiskelijoina parhaiten tiedätte. Opiskelijaelämään sisältyy paljon uutta ja ihmeellistä. Monelle se tarkoittaa muuttoa uudelle paikkakunnalle vieraaseen ympäristöön, toisille opiskelu on pieni sivupolku, jolla täydennetään omaa osaamista opintovapaan tai vakituisen työn ohessa. Elämäntilanteet, ihmissuhteet ja taloustilanne vaihtelevat.</a:t>
            </a:r>
          </a:p>
          <a:p>
            <a:endParaRPr lang="fi-FI" b="0" i="0"/>
          </a:p>
          <a:p>
            <a:r>
              <a:rPr lang="fi-FI" b="0" i="0"/>
              <a:t>Mistä tässä kaikessa onkaan kysymys? Mitkä asiat vaikuttavat opiskeluun tai hyvinvointiin? Tai tarkemmin sanottuna opiskelukykyyn eli kyvykkyyteen opiskella?</a:t>
            </a:r>
          </a:p>
          <a:p>
            <a:endParaRPr lang="fi-FI"/>
          </a:p>
        </p:txBody>
      </p:sp>
      <p:sp>
        <p:nvSpPr>
          <p:cNvPr id="4" name="Dian numeron paikkamerkki 3"/>
          <p:cNvSpPr>
            <a:spLocks noGrp="1"/>
          </p:cNvSpPr>
          <p:nvPr>
            <p:ph type="sldNum" sz="quarter" idx="5"/>
          </p:nvPr>
        </p:nvSpPr>
        <p:spPr/>
        <p:txBody>
          <a:bodyPr/>
          <a:lstStyle/>
          <a:p>
            <a:fld id="{19B1DBEE-2529-47DF-8872-751B125E255C}" type="slidenum">
              <a:rPr lang="fi-FI" smtClean="0"/>
              <a:t>5</a:t>
            </a:fld>
            <a:endParaRPr lang="fi-FI"/>
          </a:p>
        </p:txBody>
      </p:sp>
    </p:spTree>
    <p:extLst>
      <p:ext uri="{BB962C8B-B14F-4D97-AF65-F5344CB8AC3E}">
        <p14:creationId xmlns:p14="http://schemas.microsoft.com/office/powerpoint/2010/main" val="2117813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Hätätilanteessa soita aina 112</a:t>
            </a:r>
          </a:p>
          <a:p>
            <a:endParaRPr lang="fi-FI"/>
          </a:p>
          <a:p>
            <a:r>
              <a:rPr lang="fi-FI"/>
              <a:t>Tämän dian yhteydessä on tärkeää painottaa, että tuutorin on hyvä olla tietoinen tukimuodoista ja palveluista, joiden piiriin hän voi tarvittaessa ohjata.</a:t>
            </a:r>
            <a:endParaRPr lang="fi-FI">
              <a:cs typeface="Calibri"/>
            </a:endParaRPr>
          </a:p>
          <a:p>
            <a:endParaRPr lang="fi-FI"/>
          </a:p>
          <a:p>
            <a:r>
              <a:rPr lang="fi-FI"/>
              <a:t>Lisätietoja: </a:t>
            </a:r>
            <a:r>
              <a:rPr lang="fi-FI" err="1"/>
              <a:t>Nyyti</a:t>
            </a:r>
            <a:r>
              <a:rPr lang="fi-FI"/>
              <a:t> ry </a:t>
            </a:r>
            <a:r>
              <a:rPr lang="fi-FI">
                <a:hlinkClick r:id="rId3"/>
              </a:rPr>
              <a:t>https://www.nyyti.fi/opiskelijoille/loyda-apua/meielnterveys/</a:t>
            </a:r>
            <a:r>
              <a:rPr lang="fi-FI"/>
              <a:t> </a:t>
            </a:r>
          </a:p>
          <a:p>
            <a:endParaRPr lang="fi-FI"/>
          </a:p>
        </p:txBody>
      </p:sp>
      <p:sp>
        <p:nvSpPr>
          <p:cNvPr id="4" name="Dian numeron paikkamerkki 3"/>
          <p:cNvSpPr>
            <a:spLocks noGrp="1"/>
          </p:cNvSpPr>
          <p:nvPr>
            <p:ph type="sldNum" sz="quarter" idx="5"/>
          </p:nvPr>
        </p:nvSpPr>
        <p:spPr/>
        <p:txBody>
          <a:bodyPr/>
          <a:lstStyle/>
          <a:p>
            <a:fld id="{19B1DBEE-2529-47DF-8872-751B125E255C}" type="slidenum">
              <a:rPr lang="fi-FI" smtClean="0"/>
              <a:t>25</a:t>
            </a:fld>
            <a:endParaRPr lang="fi-FI"/>
          </a:p>
        </p:txBody>
      </p:sp>
    </p:spTree>
    <p:extLst>
      <p:ext uri="{BB962C8B-B14F-4D97-AF65-F5344CB8AC3E}">
        <p14:creationId xmlns:p14="http://schemas.microsoft.com/office/powerpoint/2010/main" val="1865619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On hyvä pohtia oman hyvinvoinnin edistämistä jo etukäteen ja pyrkiä löytämään juuri sinulle (tilanteeseen) sopivia mielen hyvinvointia tukevia toimia.</a:t>
            </a:r>
          </a:p>
          <a:p>
            <a:endParaRPr lang="fi-FI"/>
          </a:p>
        </p:txBody>
      </p:sp>
      <p:sp>
        <p:nvSpPr>
          <p:cNvPr id="4" name="Dian numeron paikkamerkki 3"/>
          <p:cNvSpPr>
            <a:spLocks noGrp="1"/>
          </p:cNvSpPr>
          <p:nvPr>
            <p:ph type="sldNum" sz="quarter" idx="5"/>
          </p:nvPr>
        </p:nvSpPr>
        <p:spPr/>
        <p:txBody>
          <a:bodyPr/>
          <a:lstStyle/>
          <a:p>
            <a:fld id="{19B1DBEE-2529-47DF-8872-751B125E255C}" type="slidenum">
              <a:rPr lang="fi-FI" smtClean="0"/>
              <a:t>27</a:t>
            </a:fld>
            <a:endParaRPr lang="fi-FI"/>
          </a:p>
        </p:txBody>
      </p:sp>
    </p:spTree>
    <p:extLst>
      <p:ext uri="{BB962C8B-B14F-4D97-AF65-F5344CB8AC3E}">
        <p14:creationId xmlns:p14="http://schemas.microsoft.com/office/powerpoint/2010/main" val="2178768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teos on lisensoitu Creative </a:t>
            </a:r>
            <a:r>
              <a:rPr lang="fi-FI" dirty="0" err="1"/>
              <a:t>Commons</a:t>
            </a:r>
            <a:r>
              <a:rPr lang="fi-FI" dirty="0"/>
              <a:t> Nimeä 4.0 Kansainvälinen -lisenssillä. Tarkastele lisenssiä osoitteessa http://creativecommons.org/licenses/by/4.0/ </a:t>
            </a:r>
          </a:p>
          <a:p>
            <a:endParaRPr lang="fi-FI" dirty="0">
              <a:cs typeface="Calibri"/>
            </a:endParaRPr>
          </a:p>
          <a:p>
            <a:r>
              <a:rPr lang="fi-FI" dirty="0">
                <a:cs typeface="Calibri"/>
              </a:rPr>
              <a:t>Tuutorikoulutuksen lähteinä ja inspiraationa ovat toimineet:</a:t>
            </a:r>
            <a:endParaRPr lang="fi-FI" dirty="0"/>
          </a:p>
          <a:p>
            <a:r>
              <a:rPr lang="fi-FI" dirty="0" err="1"/>
              <a:t>Centria</a:t>
            </a:r>
            <a:r>
              <a:rPr lang="fi-FI" dirty="0"/>
              <a:t>-ammattikorkeakoulun opiskelijakunta </a:t>
            </a:r>
            <a:r>
              <a:rPr lang="fi-FI" dirty="0" err="1"/>
              <a:t>Copsan</a:t>
            </a:r>
            <a:r>
              <a:rPr lang="fi-FI" dirty="0"/>
              <a:t> tutorkoulutusmateriaalit 2018</a:t>
            </a:r>
            <a:endParaRPr lang="fi-FI" dirty="0">
              <a:cs typeface="Calibri"/>
            </a:endParaRPr>
          </a:p>
          <a:p>
            <a:r>
              <a:rPr lang="fi-FI" dirty="0"/>
              <a:t>Oulun ammattikorkeakoulun opiskelijakunta </a:t>
            </a:r>
            <a:r>
              <a:rPr lang="fi-FI" dirty="0" err="1"/>
              <a:t>OSAKOn</a:t>
            </a:r>
            <a:r>
              <a:rPr lang="fi-FI" dirty="0"/>
              <a:t> </a:t>
            </a:r>
            <a:r>
              <a:rPr lang="fi-FI" dirty="0" err="1"/>
              <a:t>tuutorkoulutusmateriaalit</a:t>
            </a:r>
            <a:r>
              <a:rPr lang="fi-FI" dirty="0"/>
              <a:t> 2018</a:t>
            </a:r>
            <a:endParaRPr lang="fi-FI" dirty="0">
              <a:cs typeface="Calibri"/>
            </a:endParaRPr>
          </a:p>
          <a:p>
            <a:r>
              <a:rPr lang="fi-FI" dirty="0"/>
              <a:t>Eeva </a:t>
            </a:r>
            <a:r>
              <a:rPr lang="fi-FI" dirty="0" err="1"/>
              <a:t>Vissel</a:t>
            </a:r>
            <a:r>
              <a:rPr lang="fi-FI" dirty="0"/>
              <a:t>, Elina Ylönen, 2018. Turvallinen tuutori, vertaistuutorin käsikirja, opiskelijakunta KAAKKO </a:t>
            </a:r>
            <a:r>
              <a:rPr lang="fi-FI" dirty="0">
                <a:hlinkClick r:id="rId3"/>
              </a:rPr>
              <a:t>https://www.theseus.fi/bitstream/handle/10024/145772/VisseljaYlonen.pdf?sequence=1&amp;isAllowed=y</a:t>
            </a:r>
            <a:endParaRPr lang="fi-FI" dirty="0">
              <a:cs typeface="Calibri"/>
            </a:endParaRPr>
          </a:p>
        </p:txBody>
      </p:sp>
      <p:sp>
        <p:nvSpPr>
          <p:cNvPr id="4" name="Dian numeron paikkamerkki 3"/>
          <p:cNvSpPr>
            <a:spLocks noGrp="1"/>
          </p:cNvSpPr>
          <p:nvPr>
            <p:ph type="sldNum" sz="quarter" idx="5"/>
          </p:nvPr>
        </p:nvSpPr>
        <p:spPr/>
        <p:txBody>
          <a:bodyPr/>
          <a:lstStyle/>
          <a:p>
            <a:fld id="{A96B6E28-112C-46A5-8995-530ACD48FC62}" type="slidenum">
              <a:rPr lang="fi-FI" smtClean="0"/>
              <a:t>28</a:t>
            </a:fld>
            <a:endParaRPr lang="fi-FI"/>
          </a:p>
        </p:txBody>
      </p:sp>
    </p:spTree>
    <p:extLst>
      <p:ext uri="{BB962C8B-B14F-4D97-AF65-F5344CB8AC3E}">
        <p14:creationId xmlns:p14="http://schemas.microsoft.com/office/powerpoint/2010/main" val="276421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90000"/>
              </a:lnSpc>
              <a:spcBef>
                <a:spcPts val="1000"/>
              </a:spcBef>
            </a:pPr>
            <a:r>
              <a:rPr lang="fi-FI" dirty="0">
                <a:cs typeface="Calibri"/>
              </a:rPr>
              <a:t>Opiskelukykymalli auttaa hahmottamaan opiskelijan elämään liittyviä asioita.</a:t>
            </a:r>
            <a:br>
              <a:rPr lang="fi-FI" dirty="0">
                <a:cs typeface="Calibri"/>
              </a:rPr>
            </a:br>
            <a:br>
              <a:rPr lang="fi-FI" dirty="0">
                <a:cs typeface="Calibri"/>
              </a:rPr>
            </a:br>
            <a:r>
              <a:rPr lang="fi-FI" dirty="0">
                <a:cs typeface="Calibri"/>
              </a:rPr>
              <a:t>Opiskelukyky on opiskelijan työkykyä, jolla on vaikutusta myös tulevaan työkykyyn ja työelämätaitoihin. Se vaikuttaa opiskelun sujuvuuteen ja yleiseen jaksamiseen opinnoissa. </a:t>
            </a:r>
          </a:p>
          <a:p>
            <a:pPr>
              <a:lnSpc>
                <a:spcPct val="90000"/>
              </a:lnSpc>
              <a:spcBef>
                <a:spcPts val="1000"/>
              </a:spcBef>
            </a:pPr>
            <a:r>
              <a:rPr lang="fi-FI" dirty="0">
                <a:cs typeface="Calibri"/>
              </a:rPr>
              <a:t>Opiskelukyky koostuu monesta osatekijästä, jotka ovat suorassa vaikutuksessa keskenään.</a:t>
            </a:r>
          </a:p>
          <a:p>
            <a:pPr>
              <a:lnSpc>
                <a:spcPct val="90000"/>
              </a:lnSpc>
              <a:spcBef>
                <a:spcPts val="1000"/>
              </a:spcBef>
            </a:pPr>
            <a:r>
              <a:rPr lang="fi-FI" b="1" dirty="0">
                <a:cs typeface="Calibri"/>
              </a:rPr>
              <a:t>Opiskelukykymallin kuvasta opiskelija voi hahmottaa, kuinka moni asia vaikuttaa opiskelukyvyn ylläpitämiseen.</a:t>
            </a:r>
          </a:p>
          <a:p>
            <a:pPr>
              <a:lnSpc>
                <a:spcPct val="90000"/>
              </a:lnSpc>
              <a:spcBef>
                <a:spcPts val="1000"/>
              </a:spcBef>
            </a:pPr>
            <a:endParaRPr lang="fi-FI" dirty="0">
              <a:cs typeface="Calibri"/>
            </a:endParaRPr>
          </a:p>
          <a:p>
            <a:pPr>
              <a:lnSpc>
                <a:spcPct val="90000"/>
              </a:lnSpc>
              <a:spcBef>
                <a:spcPts val="1000"/>
              </a:spcBef>
            </a:pPr>
            <a:r>
              <a:rPr lang="fi-FI" dirty="0">
                <a:cs typeface="Calibri"/>
              </a:rPr>
              <a:t>Opintojen sujuminen ei ole kiinni ainoastaan yksilön persoonallisista tekijöistä, vaan siihen vaikuttavat myös useat ulkoiset tekijät. Esim. opiskeluympäristö ja siellä toteutettava opetustoiminta vaikuttavat opiskelukykyyn yksilön omien voimavarojen ja opiskelutaitojen lisäksi.</a:t>
            </a:r>
          </a:p>
          <a:p>
            <a:pPr>
              <a:lnSpc>
                <a:spcPct val="90000"/>
              </a:lnSpc>
              <a:spcBef>
                <a:spcPts val="1000"/>
              </a:spcBef>
            </a:pPr>
            <a:endParaRPr lang="fi-FI" dirty="0">
              <a:cs typeface="Calibri"/>
            </a:endParaRPr>
          </a:p>
          <a:p>
            <a:pPr>
              <a:lnSpc>
                <a:spcPct val="90000"/>
              </a:lnSpc>
              <a:spcBef>
                <a:spcPts val="1000"/>
              </a:spcBef>
            </a:pPr>
            <a:r>
              <a:rPr lang="fi-FI" dirty="0">
                <a:cs typeface="Calibri"/>
              </a:rPr>
              <a:t>Opiskelija voi arvioida mallin mukaan, mitkä osatekijät ovat kunnossa ja mitkä vaativat tukea. Opiskelija voi esim. havainnoida, että hän saa ohjausta, mutta omat opiskelutekniikat eivät ole ihan kunnossa.</a:t>
            </a:r>
          </a:p>
          <a:p>
            <a:pPr>
              <a:lnSpc>
                <a:spcPct val="90000"/>
              </a:lnSpc>
              <a:spcBef>
                <a:spcPts val="1000"/>
              </a:spcBef>
            </a:pPr>
            <a:endParaRPr lang="fi-FI" dirty="0">
              <a:cs typeface="Calibri"/>
            </a:endParaRPr>
          </a:p>
          <a:p>
            <a:pPr>
              <a:lnSpc>
                <a:spcPct val="90000"/>
              </a:lnSpc>
              <a:spcBef>
                <a:spcPts val="1000"/>
              </a:spcBef>
            </a:pPr>
            <a:r>
              <a:rPr lang="fi-FI" dirty="0">
                <a:cs typeface="Calibri"/>
              </a:rPr>
              <a:t>Voit kysyä tuutoreilta, mitä he ajattelevat kuvasta ja sen sisällöstä.</a:t>
            </a:r>
          </a:p>
          <a:p>
            <a:pPr>
              <a:lnSpc>
                <a:spcPct val="90000"/>
              </a:lnSpc>
              <a:spcBef>
                <a:spcPts val="1000"/>
              </a:spcBef>
            </a:pPr>
            <a:r>
              <a:rPr lang="fi-FI" b="1" dirty="0">
                <a:cs typeface="Calibri"/>
              </a:rPr>
              <a:t>Onko jotain, millä he voisivat itse vaikuttaa omaan opiskelukykyynsä positiivisesti?</a:t>
            </a:r>
          </a:p>
          <a:p>
            <a:pPr>
              <a:lnSpc>
                <a:spcPct val="90000"/>
              </a:lnSpc>
              <a:spcBef>
                <a:spcPts val="1000"/>
              </a:spcBef>
            </a:pPr>
            <a:r>
              <a:rPr lang="fi-FI" b="1" dirty="0">
                <a:cs typeface="Calibri"/>
              </a:rPr>
              <a:t>Näkevätkö he, että voisivat jollakin tavalla tukea fuksien opiskelukykyä?</a:t>
            </a:r>
          </a:p>
          <a:p>
            <a:pPr>
              <a:lnSpc>
                <a:spcPct val="90000"/>
              </a:lnSpc>
              <a:spcBef>
                <a:spcPts val="1000"/>
              </a:spcBef>
            </a:pPr>
            <a:endParaRPr lang="fi-FI" i="1" dirty="0">
              <a:cs typeface="Calibri"/>
            </a:endParaRPr>
          </a:p>
          <a:p>
            <a:pPr>
              <a:lnSpc>
                <a:spcPct val="90000"/>
              </a:lnSpc>
              <a:spcBef>
                <a:spcPts val="1000"/>
              </a:spcBef>
            </a:pPr>
            <a:r>
              <a:rPr lang="fi-FI" i="0" dirty="0">
                <a:cs typeface="Calibri"/>
              </a:rPr>
              <a:t>Vinkkejä opiskelutaitojen kehittämiseen: Antoisampaan opiskeluun https://hyy.helsinki.fi/sites/default/files/antoisampaan_opiskeluun.pdf </a:t>
            </a:r>
            <a:endParaRPr lang="fi-FI" i="1" dirty="0">
              <a:cs typeface="Calibri"/>
            </a:endParaRPr>
          </a:p>
          <a:p>
            <a:pPr>
              <a:lnSpc>
                <a:spcPct val="90000"/>
              </a:lnSpc>
              <a:spcBef>
                <a:spcPts val="1000"/>
              </a:spcBef>
            </a:pPr>
            <a:endParaRPr lang="fi-FI" i="1" dirty="0">
              <a:cs typeface="Calibri"/>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4093E-919D-41CE-A84F-4016C6718E7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8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Keskustelun tukena kannattaa olla kuva opiskelukykymallista. Halutessaan tuutori voi käydä tutustumassa materiaaliin Opiskelukyky.fi -sivustolla </a:t>
            </a:r>
            <a:r>
              <a:rPr lang="fi-FI" dirty="0">
                <a:hlinkClick r:id="rId3"/>
              </a:rPr>
              <a:t>http://www.opiskelukyky.fi/</a:t>
            </a:r>
            <a:r>
              <a:rPr lang="fi-FI" dirty="0"/>
              <a:t> Sieltä löytyy mm. video opiskelukyvystä, jonka voi näyttää fukseille. </a:t>
            </a:r>
            <a:r>
              <a:rPr lang="fi-FI" dirty="0">
                <a:hlinkClick r:id="rId4"/>
              </a:rPr>
              <a:t>https://www.youtube.com/watch?v=kzn2JrVSDsM</a:t>
            </a:r>
            <a:br>
              <a:rPr lang="fi-FI" dirty="0"/>
            </a:br>
            <a:endParaRPr lang="fi-FI" dirty="0"/>
          </a:p>
        </p:txBody>
      </p:sp>
      <p:sp>
        <p:nvSpPr>
          <p:cNvPr id="4" name="Dian numeron paikkamerkki 3"/>
          <p:cNvSpPr>
            <a:spLocks noGrp="1"/>
          </p:cNvSpPr>
          <p:nvPr>
            <p:ph type="sldNum" sz="quarter" idx="5"/>
          </p:nvPr>
        </p:nvSpPr>
        <p:spPr/>
        <p:txBody>
          <a:bodyPr/>
          <a:lstStyle/>
          <a:p>
            <a:fld id="{A1B2A19A-6255-4143-B0CB-433DBAD21B55}" type="slidenum">
              <a:rPr lang="fi-FI" smtClean="0"/>
              <a:t>7</a:t>
            </a:fld>
            <a:endParaRPr lang="fi-FI"/>
          </a:p>
        </p:txBody>
      </p:sp>
    </p:spTree>
    <p:extLst>
      <p:ext uri="{BB962C8B-B14F-4D97-AF65-F5344CB8AC3E}">
        <p14:creationId xmlns:p14="http://schemas.microsoft.com/office/powerpoint/2010/main" val="428916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a:t>Miten voit itse vaikuttaa omaan opiskelukykyysi positiivisesti?</a:t>
            </a:r>
          </a:p>
        </p:txBody>
      </p:sp>
      <p:sp>
        <p:nvSpPr>
          <p:cNvPr id="4" name="Dian numeron paikkamerkki 3"/>
          <p:cNvSpPr>
            <a:spLocks noGrp="1"/>
          </p:cNvSpPr>
          <p:nvPr>
            <p:ph type="sldNum" sz="quarter" idx="5"/>
          </p:nvPr>
        </p:nvSpPr>
        <p:spPr/>
        <p:txBody>
          <a:bodyPr/>
          <a:lstStyle/>
          <a:p>
            <a:fld id="{A1B2A19A-6255-4143-B0CB-433DBAD21B55}" type="slidenum">
              <a:rPr lang="fi-FI" smtClean="0"/>
              <a:t>8</a:t>
            </a:fld>
            <a:endParaRPr lang="fi-FI"/>
          </a:p>
        </p:txBody>
      </p:sp>
    </p:spTree>
    <p:extLst>
      <p:ext uri="{BB962C8B-B14F-4D97-AF65-F5344CB8AC3E}">
        <p14:creationId xmlns:p14="http://schemas.microsoft.com/office/powerpoint/2010/main" val="268796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90000"/>
              </a:lnSpc>
              <a:spcBef>
                <a:spcPts val="1000"/>
              </a:spcBef>
            </a:pPr>
            <a:r>
              <a:rPr lang="fi-FI" u="none" dirty="0">
                <a:cs typeface="Calibri"/>
              </a:rPr>
              <a:t>Tehtävä: Keskustelkaa pareittain kysymyksistä ”Mikä on vapaa-aikaa ja mikä opiskelua?” ja ”vaikuttaako vapaa-aika opiskelukykyyn?”</a:t>
            </a:r>
          </a:p>
          <a:p>
            <a:pPr>
              <a:lnSpc>
                <a:spcPct val="90000"/>
              </a:lnSpc>
              <a:spcBef>
                <a:spcPts val="1000"/>
              </a:spcBef>
            </a:pPr>
            <a:r>
              <a:rPr lang="fi-FI" u="none" dirty="0">
                <a:cs typeface="Calibri"/>
              </a:rPr>
              <a:t>Kesto: 1 min./kysymys +purku</a:t>
            </a:r>
          </a:p>
          <a:p>
            <a:pPr>
              <a:lnSpc>
                <a:spcPct val="90000"/>
              </a:lnSpc>
              <a:spcBef>
                <a:spcPts val="1000"/>
              </a:spcBef>
            </a:pPr>
            <a:endParaRPr lang="fi-FI" dirty="0">
              <a:cs typeface="Calibri"/>
            </a:endParaRPr>
          </a:p>
          <a:p>
            <a:pPr>
              <a:lnSpc>
                <a:spcPct val="90000"/>
              </a:lnSpc>
              <a:spcBef>
                <a:spcPts val="1000"/>
              </a:spcBef>
            </a:pPr>
            <a:r>
              <a:rPr lang="fi-FI" dirty="0">
                <a:cs typeface="Calibri"/>
              </a:rPr>
              <a:t>Kun parit ovat pohtineet kysymystä voit kysyä: Mistä tiedät koska olet vapaalla? Onko helppoa vai vaikeaa määrittää, mikä on vapaa-aikaa ja mikä opiskelua? Yksi määrittää vapaa-ajan ajaksi jolloin Moodle on suljettuna ja toinen ajaksi jolloin ei ajattele opintoja. Jokainen kokee asian yksilöllisesti. </a:t>
            </a:r>
            <a:br>
              <a:rPr lang="fi-FI" dirty="0">
                <a:cs typeface="Calibri"/>
              </a:rPr>
            </a:br>
            <a:br>
              <a:rPr lang="fi-FI" dirty="0">
                <a:cs typeface="Calibri"/>
              </a:rPr>
            </a:br>
            <a:r>
              <a:rPr lang="fi-FI" dirty="0">
                <a:cs typeface="Calibri"/>
              </a:rPr>
              <a:t>Millainen vapaa-aika vaikuttaa opiskelukykyyn positiivisesti/negatiivisesti? </a:t>
            </a:r>
            <a:br>
              <a:rPr lang="fi-FI" dirty="0">
                <a:cs typeface="Calibri"/>
              </a:rPr>
            </a:br>
            <a:r>
              <a:rPr lang="fi-FI" dirty="0">
                <a:cs typeface="Calibri"/>
              </a:rPr>
              <a:t>Vapaa-ajan ja opiskelun ajallinen erottaminen on vaikeaa, mutta sitä on hyvä pohtia. On tärkeää että opintojen vastapainoksi on joutilasta ja rentouttavaa aikaa. Aikaa jolloin ei tuota mitään. Yksi keino on merkitä kalenteriin milloin tekee opintoja ja milloin viettää vapaa-aikaa. Kiireisinä ja stressaavina aikoina ns. tuottamattomasta ajasta kiinni pitäminen on tärkeää. </a:t>
            </a:r>
          </a:p>
          <a:p>
            <a:endParaRPr lang="fi-FI" dirty="0"/>
          </a:p>
        </p:txBody>
      </p:sp>
      <p:sp>
        <p:nvSpPr>
          <p:cNvPr id="4" name="Dian numeron paikkamerkki 3"/>
          <p:cNvSpPr>
            <a:spLocks noGrp="1"/>
          </p:cNvSpPr>
          <p:nvPr>
            <p:ph type="sldNum" sz="quarter" idx="5"/>
          </p:nvPr>
        </p:nvSpPr>
        <p:spPr/>
        <p:txBody>
          <a:bodyPr/>
          <a:lstStyle/>
          <a:p>
            <a:fld id="{19B1DBEE-2529-47DF-8872-751B125E255C}" type="slidenum">
              <a:rPr lang="fi-FI" smtClean="0"/>
              <a:t>9</a:t>
            </a:fld>
            <a:endParaRPr lang="fi-FI"/>
          </a:p>
        </p:txBody>
      </p:sp>
    </p:spTree>
    <p:extLst>
      <p:ext uri="{BB962C8B-B14F-4D97-AF65-F5344CB8AC3E}">
        <p14:creationId xmlns:p14="http://schemas.microsoft.com/office/powerpoint/2010/main" val="331280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90000"/>
              </a:lnSpc>
              <a:spcBef>
                <a:spcPts val="1000"/>
              </a:spcBef>
            </a:pPr>
            <a:r>
              <a:rPr lang="fi-FI" dirty="0"/>
              <a:t>Lähde: </a:t>
            </a:r>
            <a:r>
              <a:rPr lang="fi-FI" dirty="0" err="1"/>
              <a:t>Nyyti</a:t>
            </a:r>
            <a:r>
              <a:rPr lang="fi-FI" dirty="0"/>
              <a:t> ry.</a:t>
            </a:r>
            <a:br>
              <a:rPr lang="fi-FI" dirty="0">
                <a:cs typeface="+mn-lt"/>
              </a:rPr>
            </a:br>
            <a:r>
              <a:rPr lang="fi-FI" dirty="0"/>
              <a:t>Opiskeluaikainen kuormitus haastaa hyvinvoinnin ja sen osana myös mielen hyvinvoinnin. </a:t>
            </a:r>
          </a:p>
          <a:p>
            <a:pPr>
              <a:lnSpc>
                <a:spcPct val="90000"/>
              </a:lnSpc>
              <a:spcBef>
                <a:spcPts val="1000"/>
              </a:spcBef>
            </a:pPr>
            <a:r>
              <a:rPr lang="fi-FI" dirty="0"/>
              <a:t>Opiskeluaikana saattaa kohdata mielen hyvinvoinnin haasteita joko omassa opiskelussa tai tuutorin roolista käsin, joten on hyvä tutustua aiheeseen. </a:t>
            </a:r>
            <a:endParaRPr lang="en-US" dirty="0"/>
          </a:p>
          <a:p>
            <a:pPr>
              <a:lnSpc>
                <a:spcPct val="90000"/>
              </a:lnSpc>
              <a:spcBef>
                <a:spcPts val="1000"/>
              </a:spcBef>
            </a:pPr>
            <a:endParaRPr lang="fi-FI" dirty="0"/>
          </a:p>
          <a:p>
            <a:r>
              <a:rPr lang="fi-FI" dirty="0"/>
              <a:t>On hyvä muistaa, että mielenterveyden haasteet eivät välttämättä ole pysyviä, vaan niitä saattaa esiintyä kenellä tahansa kuormittavissa elämäntilanteissa. </a:t>
            </a:r>
            <a:endParaRPr lang="fi-FI" dirty="0">
              <a:cs typeface="Calibri"/>
            </a:endParaRPr>
          </a:p>
          <a:p>
            <a:endParaRPr lang="fi-FI" dirty="0">
              <a:cs typeface="Calibri"/>
            </a:endParaRPr>
          </a:p>
          <a:p>
            <a:r>
              <a:rPr lang="fi-FI" dirty="0">
                <a:cs typeface="Calibri"/>
              </a:rPr>
              <a:t>Opiskelussa jaksamista ja sitä tukevista aihealueista löytyy lisämateriaalia </a:t>
            </a:r>
            <a:r>
              <a:rPr lang="fi-FI" dirty="0" err="1">
                <a:cs typeface="Calibri"/>
              </a:rPr>
              <a:t>Nyyti</a:t>
            </a:r>
            <a:r>
              <a:rPr lang="fi-FI" dirty="0">
                <a:cs typeface="Calibri"/>
              </a:rPr>
              <a:t> ry:n verkkosivulta, johon on koostettu materiaalia aihealueittain.</a:t>
            </a:r>
            <a:br>
              <a:rPr lang="fi-FI" dirty="0">
                <a:cs typeface="+mn-lt"/>
              </a:rPr>
            </a:br>
            <a:br>
              <a:rPr lang="fi-FI" dirty="0">
                <a:cs typeface="+mn-lt"/>
              </a:rPr>
            </a:br>
            <a:endParaRPr lang="fi-FI" dirty="0">
              <a:cs typeface="Calibri"/>
            </a:endParaRPr>
          </a:p>
          <a:p>
            <a:endParaRPr lang="fi-FI" dirty="0"/>
          </a:p>
        </p:txBody>
      </p:sp>
      <p:sp>
        <p:nvSpPr>
          <p:cNvPr id="4" name="Dian numeron paikkamerkki 3"/>
          <p:cNvSpPr>
            <a:spLocks noGrp="1"/>
          </p:cNvSpPr>
          <p:nvPr>
            <p:ph type="sldNum" sz="quarter" idx="5"/>
          </p:nvPr>
        </p:nvSpPr>
        <p:spPr/>
        <p:txBody>
          <a:bodyPr/>
          <a:lstStyle/>
          <a:p>
            <a:fld id="{A1B2A19A-6255-4143-B0CB-433DBAD21B55}" type="slidenum">
              <a:rPr lang="fi-FI" smtClean="0"/>
              <a:t>10</a:t>
            </a:fld>
            <a:endParaRPr lang="fi-FI"/>
          </a:p>
        </p:txBody>
      </p:sp>
    </p:spTree>
    <p:extLst>
      <p:ext uri="{BB962C8B-B14F-4D97-AF65-F5344CB8AC3E}">
        <p14:creationId xmlns:p14="http://schemas.microsoft.com/office/powerpoint/2010/main" val="3667359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fi-FI" dirty="0"/>
              <a:t>Lähde: </a:t>
            </a:r>
            <a:r>
              <a:rPr lang="fi-FI" dirty="0" err="1"/>
              <a:t>Nyyti</a:t>
            </a:r>
            <a:r>
              <a:rPr lang="fi-FI" dirty="0"/>
              <a:t> ry.</a:t>
            </a:r>
            <a:br>
              <a:rPr lang="fi-FI" dirty="0">
                <a:cs typeface="+mn-lt"/>
              </a:rPr>
            </a:br>
            <a:r>
              <a:rPr lang="fi-FI" dirty="0"/>
              <a:t>Mielenterveyttä voidaan määritellä monella tavalla, tässä on yksi määritelmä. Mielenterveys ei ole mielen sairauden vastakohta. Siinä missä mielen sairautta voidaan hoitaa lääketieteellisin keinoin, mielenterveyttä edistetään muilla tavoin. Tässä koulutuksessa puhutaan mielen hyvinvoinnista, jolla tarkoitetaan hyvän mielen terveyden toteutumista. </a:t>
            </a:r>
            <a:br>
              <a:rPr lang="fi-FI" dirty="0">
                <a:cs typeface="+mn-lt"/>
              </a:rPr>
            </a:br>
            <a:br>
              <a:rPr lang="fi-FI" dirty="0">
                <a:cs typeface="+mn-lt"/>
              </a:rPr>
            </a:br>
            <a:r>
              <a:rPr lang="fi-FI" dirty="0"/>
              <a:t>Esimerkkikuvassa henkilöllä A ei ole mielenterveyden diagnoosia, mutta hän kokee mielenterveytensä alhaiseksi. Henkilöllä B on mielenterveyden diagnoosi/t, mutta hän kokee mielenterveytensä A:ta paremmaksi.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Mitä mielenterveys on? Millaiset tunnusmerkit kertovat hyvästä mielenterveydestä? Entä millaiset asiat vaikuttavat mielenterveyteemme ja miten mielenterveyttä voi vahvistaa? Animaatiosta löytyy tietoa muun muassa näistä kysymyksistä.</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hlinkClick r:id="rId3"/>
              </a:rPr>
              <a:t>https://www.youtube.com/watch?v=yeCkalwpVAs</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19B1DBEE-2529-47DF-8872-751B125E255C}" type="slidenum">
              <a:rPr lang="fi-FI" smtClean="0"/>
              <a:t>11</a:t>
            </a:fld>
            <a:endParaRPr lang="fi-FI"/>
          </a:p>
        </p:txBody>
      </p:sp>
    </p:spTree>
    <p:extLst>
      <p:ext uri="{BB962C8B-B14F-4D97-AF65-F5344CB8AC3E}">
        <p14:creationId xmlns:p14="http://schemas.microsoft.com/office/powerpoint/2010/main" val="2655538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Opiskeluaikaiset mielen hyvinvoinnin tai mielenterveyden haasteet ovat yleisiä.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Opiskeluaika on monin tavoin kuormittavaa ja sen myötä opiskelijat kokevat mm. ylirasittuneisuutta, keskittymiskyvyn puutetta, jännittyneisyyttä ja ahdistuneisuutta.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cs typeface="Calibri"/>
            </a:endParaRPr>
          </a:p>
          <a:p>
            <a:endParaRPr lang="fi-FI" dirty="0"/>
          </a:p>
          <a:p>
            <a:endParaRPr lang="fi-FI" dirty="0"/>
          </a:p>
        </p:txBody>
      </p:sp>
      <p:sp>
        <p:nvSpPr>
          <p:cNvPr id="4" name="Dian numeron paikkamerkki 3"/>
          <p:cNvSpPr>
            <a:spLocks noGrp="1"/>
          </p:cNvSpPr>
          <p:nvPr>
            <p:ph type="sldNum" sz="quarter" idx="5"/>
          </p:nvPr>
        </p:nvSpPr>
        <p:spPr/>
        <p:txBody>
          <a:bodyPr/>
          <a:lstStyle/>
          <a:p>
            <a:fld id="{A1B2A19A-6255-4143-B0CB-433DBAD21B55}" type="slidenum">
              <a:rPr lang="fi-FI" smtClean="0"/>
              <a:t>12</a:t>
            </a:fld>
            <a:endParaRPr lang="fi-FI"/>
          </a:p>
        </p:txBody>
      </p:sp>
    </p:spTree>
    <p:extLst>
      <p:ext uri="{BB962C8B-B14F-4D97-AF65-F5344CB8AC3E}">
        <p14:creationId xmlns:p14="http://schemas.microsoft.com/office/powerpoint/2010/main" val="106133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323D95-BD22-471B-9737-B52DFD97CC31}"/>
              </a:ext>
            </a:extLst>
          </p:cNvPr>
          <p:cNvSpPr/>
          <p:nvPr userDrawn="1"/>
        </p:nvSpPr>
        <p:spPr>
          <a:xfrm>
            <a:off x="243348" y="221226"/>
            <a:ext cx="11710220" cy="63860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1" name="Graphic 10">
            <a:extLst>
              <a:ext uri="{FF2B5EF4-FFF2-40B4-BE49-F238E27FC236}">
                <a16:creationId xmlns:a16="http://schemas.microsoft.com/office/drawing/2014/main" id="{DF2AA9B2-296B-4EA7-89A1-18E3BBAA66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7433" y="7240"/>
            <a:ext cx="4040900" cy="4057822"/>
          </a:xfrm>
          <a:prstGeom prst="rect">
            <a:avLst/>
          </a:prstGeom>
        </p:spPr>
      </p:pic>
      <p:sp>
        <p:nvSpPr>
          <p:cNvPr id="2" name="Otsikko 1">
            <a:extLst>
              <a:ext uri="{FF2B5EF4-FFF2-40B4-BE49-F238E27FC236}">
                <a16:creationId xmlns:a16="http://schemas.microsoft.com/office/drawing/2014/main" id="{9CD11F6C-F3F6-4118-89CE-9F0DEC3ED7D8}"/>
              </a:ext>
            </a:extLst>
          </p:cNvPr>
          <p:cNvSpPr>
            <a:spLocks noGrp="1"/>
          </p:cNvSpPr>
          <p:nvPr>
            <p:ph type="ctrTitle" hasCustomPrompt="1"/>
          </p:nvPr>
        </p:nvSpPr>
        <p:spPr>
          <a:xfrm>
            <a:off x="810714" y="1243054"/>
            <a:ext cx="4040901" cy="2095053"/>
          </a:xfrm>
        </p:spPr>
        <p:txBody>
          <a:bodyPr anchor="ctr">
            <a:normAutofit/>
          </a:bodyPr>
          <a:lstStyle>
            <a:lvl1pPr algn="ctr">
              <a:defRPr sz="4500" b="1">
                <a:solidFill>
                  <a:srgbClr val="7ECAD5"/>
                </a:solidFill>
                <a:latin typeface="+mn-lt"/>
              </a:defRPr>
            </a:lvl1pPr>
          </a:lstStyle>
          <a:p>
            <a:r>
              <a:rPr lang="fi-FI"/>
              <a:t>Muokkaa ots. perustyyl. napsautt.</a:t>
            </a:r>
          </a:p>
        </p:txBody>
      </p:sp>
      <p:sp>
        <p:nvSpPr>
          <p:cNvPr id="8" name="Otsikko 1">
            <a:extLst>
              <a:ext uri="{FF2B5EF4-FFF2-40B4-BE49-F238E27FC236}">
                <a16:creationId xmlns:a16="http://schemas.microsoft.com/office/drawing/2014/main" id="{8B1E04D6-383D-4B93-BA9D-F06D143E1A2B}"/>
              </a:ext>
            </a:extLst>
          </p:cNvPr>
          <p:cNvSpPr txBox="1">
            <a:spLocks/>
          </p:cNvSpPr>
          <p:nvPr userDrawn="1"/>
        </p:nvSpPr>
        <p:spPr>
          <a:xfrm>
            <a:off x="8417954" y="840583"/>
            <a:ext cx="3821595" cy="4194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000" b="1" kern="1200">
                <a:solidFill>
                  <a:schemeClr val="accent2"/>
                </a:solidFill>
                <a:latin typeface="+mn-lt"/>
                <a:ea typeface="+mj-ea"/>
                <a:cs typeface="+mj-cs"/>
              </a:defRPr>
            </a:lvl1pPr>
          </a:lstStyle>
          <a:p>
            <a:pPr algn="l"/>
            <a:r>
              <a:rPr lang="fi-FI" sz="2800">
                <a:solidFill>
                  <a:schemeClr val="bg1"/>
                </a:solidFill>
              </a:rPr>
              <a:t>TUUTORIKOULUTUS</a:t>
            </a:r>
          </a:p>
        </p:txBody>
      </p:sp>
      <p:pic>
        <p:nvPicPr>
          <p:cNvPr id="10" name="Picture 9" descr="A picture containing clock, drawing&#10;&#10;Description automatically generated">
            <a:extLst>
              <a:ext uri="{FF2B5EF4-FFF2-40B4-BE49-F238E27FC236}">
                <a16:creationId xmlns:a16="http://schemas.microsoft.com/office/drawing/2014/main" id="{AA58C10D-AAD6-472A-87AC-9919B8B543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10130" y="564818"/>
            <a:ext cx="838717" cy="838717"/>
          </a:xfrm>
          <a:prstGeom prst="rect">
            <a:avLst/>
          </a:prstGeom>
        </p:spPr>
      </p:pic>
      <p:pic>
        <p:nvPicPr>
          <p:cNvPr id="12" name="Picture 11">
            <a:extLst>
              <a:ext uri="{FF2B5EF4-FFF2-40B4-BE49-F238E27FC236}">
                <a16:creationId xmlns:a16="http://schemas.microsoft.com/office/drawing/2014/main" id="{EC2907B0-32CA-429E-B2CD-6B53B5FE05E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198892" y="2844800"/>
            <a:ext cx="6283478" cy="3255661"/>
          </a:xfrm>
          <a:prstGeom prst="rect">
            <a:avLst/>
          </a:prstGeom>
        </p:spPr>
      </p:pic>
    </p:spTree>
    <p:extLst>
      <p:ext uri="{BB962C8B-B14F-4D97-AF65-F5344CB8AC3E}">
        <p14:creationId xmlns:p14="http://schemas.microsoft.com/office/powerpoint/2010/main" val="112632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Mukautettu asettelu_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584551-A250-41BF-9693-0127B5FD0558}"/>
              </a:ext>
            </a:extLst>
          </p:cNvPr>
          <p:cNvSpPr/>
          <p:nvPr/>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Graphic 4">
            <a:extLst>
              <a:ext uri="{FF2B5EF4-FFF2-40B4-BE49-F238E27FC236}">
                <a16:creationId xmlns:a16="http://schemas.microsoft.com/office/drawing/2014/main" id="{1B4E1AE4-A457-43D2-8479-A720DFCE82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
        <p:nvSpPr>
          <p:cNvPr id="7" name="Otsikko 1">
            <a:extLst>
              <a:ext uri="{FF2B5EF4-FFF2-40B4-BE49-F238E27FC236}">
                <a16:creationId xmlns:a16="http://schemas.microsoft.com/office/drawing/2014/main" id="{2990069F-1EFC-436A-8709-AF0947EA718E}"/>
              </a:ext>
            </a:extLst>
          </p:cNvPr>
          <p:cNvSpPr>
            <a:spLocks noGrp="1"/>
          </p:cNvSpPr>
          <p:nvPr>
            <p:ph type="title"/>
          </p:nvPr>
        </p:nvSpPr>
        <p:spPr>
          <a:xfrm>
            <a:off x="238432" y="2381865"/>
            <a:ext cx="11710220" cy="1961535"/>
          </a:xfrm>
        </p:spPr>
        <p:txBody>
          <a:bodyPr>
            <a:normAutofit/>
          </a:bodyPr>
          <a:lstStyle>
            <a:lvl1pPr algn="ctr">
              <a:defRPr sz="6000" b="1">
                <a:solidFill>
                  <a:schemeClr val="bg1"/>
                </a:solidFill>
                <a:latin typeface="+mn-lt"/>
              </a:defRPr>
            </a:lvl1pPr>
          </a:lstStyle>
          <a:p>
            <a:r>
              <a:rPr lang="fi-FI"/>
              <a:t>Muokkaa ots. perustyyl. napsautt.</a:t>
            </a:r>
          </a:p>
        </p:txBody>
      </p:sp>
      <p:sp>
        <p:nvSpPr>
          <p:cNvPr id="6" name="Otsikko 1">
            <a:extLst>
              <a:ext uri="{FF2B5EF4-FFF2-40B4-BE49-F238E27FC236}">
                <a16:creationId xmlns:a16="http://schemas.microsoft.com/office/drawing/2014/main" id="{3F9C25DC-D7DE-4BE1-8169-B62640358757}"/>
              </a:ext>
            </a:extLst>
          </p:cNvPr>
          <p:cNvSpPr txBox="1">
            <a:spLocks/>
          </p:cNvSpPr>
          <p:nvPr userDrawn="1"/>
        </p:nvSpPr>
        <p:spPr>
          <a:xfrm>
            <a:off x="10428481" y="993062"/>
            <a:ext cx="849119" cy="958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500" b="1" kern="1200">
                <a:solidFill>
                  <a:schemeClr val="bg1"/>
                </a:solidFill>
                <a:latin typeface="+mn-lt"/>
                <a:ea typeface="+mj-ea"/>
                <a:cs typeface="+mj-cs"/>
              </a:defRPr>
            </a:lvl1pPr>
          </a:lstStyle>
          <a:p>
            <a:pPr algn="ctr"/>
            <a:r>
              <a:rPr lang="en-US" sz="4000">
                <a:solidFill>
                  <a:schemeClr val="accent1"/>
                </a:solidFill>
              </a:rPr>
              <a:t>F</a:t>
            </a:r>
            <a:endParaRPr lang="fi-FI" sz="4000">
              <a:solidFill>
                <a:schemeClr val="accent1"/>
              </a:solidFill>
            </a:endParaRPr>
          </a:p>
        </p:txBody>
      </p:sp>
    </p:spTree>
    <p:extLst>
      <p:ext uri="{BB962C8B-B14F-4D97-AF65-F5344CB8AC3E}">
        <p14:creationId xmlns:p14="http://schemas.microsoft.com/office/powerpoint/2010/main" val="132136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4B7C2-160F-4C2A-8889-C4247D3665B7}"/>
              </a:ext>
            </a:extLst>
          </p:cNvPr>
          <p:cNvSpPr/>
          <p:nvPr userDrawn="1"/>
        </p:nvSpPr>
        <p:spPr>
          <a:xfrm>
            <a:off x="0" y="0"/>
            <a:ext cx="12192000" cy="6858000"/>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4"/>
              </a:solidFill>
            </a:endParaRPr>
          </a:p>
        </p:txBody>
      </p:sp>
      <p:sp>
        <p:nvSpPr>
          <p:cNvPr id="14" name="Rectangle 13">
            <a:extLst>
              <a:ext uri="{FF2B5EF4-FFF2-40B4-BE49-F238E27FC236}">
                <a16:creationId xmlns:a16="http://schemas.microsoft.com/office/drawing/2014/main" id="{8A0A3CEB-93FA-4E33-9CC3-761E52F4C0E2}"/>
              </a:ext>
            </a:extLst>
          </p:cNvPr>
          <p:cNvSpPr/>
          <p:nvPr userDrawn="1"/>
        </p:nvSpPr>
        <p:spPr>
          <a:xfrm>
            <a:off x="243348" y="222739"/>
            <a:ext cx="11710220" cy="6383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tsikko 1">
            <a:extLst>
              <a:ext uri="{FF2B5EF4-FFF2-40B4-BE49-F238E27FC236}">
                <a16:creationId xmlns:a16="http://schemas.microsoft.com/office/drawing/2014/main" id="{3D695610-6D03-4F9A-A141-FD9E9E3B4B18}"/>
              </a:ext>
            </a:extLst>
          </p:cNvPr>
          <p:cNvSpPr>
            <a:spLocks noGrp="1"/>
          </p:cNvSpPr>
          <p:nvPr>
            <p:ph type="title"/>
          </p:nvPr>
        </p:nvSpPr>
        <p:spPr>
          <a:xfrm>
            <a:off x="838200" y="578495"/>
            <a:ext cx="10515600" cy="958577"/>
          </a:xfrm>
        </p:spPr>
        <p:txBody>
          <a:bodyPr>
            <a:normAutofit/>
          </a:bodyPr>
          <a:lstStyle>
            <a:lvl1pPr>
              <a:defRPr sz="4500" b="1">
                <a:solidFill>
                  <a:srgbClr val="7ECAD5"/>
                </a:solidFill>
                <a:latin typeface="+mn-lt"/>
              </a:defRPr>
            </a:lvl1pPr>
          </a:lstStyle>
          <a:p>
            <a:r>
              <a:rPr lang="fi-FI"/>
              <a:t>Muokkaa ots. perustyyl. napsautt.</a:t>
            </a:r>
          </a:p>
        </p:txBody>
      </p:sp>
      <p:sp>
        <p:nvSpPr>
          <p:cNvPr id="12" name="Sisällön paikkamerkki 2">
            <a:extLst>
              <a:ext uri="{FF2B5EF4-FFF2-40B4-BE49-F238E27FC236}">
                <a16:creationId xmlns:a16="http://schemas.microsoft.com/office/drawing/2014/main" id="{C1A0EE6B-9E72-4DE7-968B-D0585BA6D29C}"/>
              </a:ext>
            </a:extLst>
          </p:cNvPr>
          <p:cNvSpPr>
            <a:spLocks noGrp="1"/>
          </p:cNvSpPr>
          <p:nvPr>
            <p:ph idx="1"/>
          </p:nvPr>
        </p:nvSpPr>
        <p:spPr>
          <a:xfrm>
            <a:off x="853225" y="1753360"/>
            <a:ext cx="10547465" cy="4801267"/>
          </a:xfrm>
        </p:spPr>
        <p:txBody>
          <a:bodyPr/>
          <a:lstStyle>
            <a:lvl1pPr>
              <a:buClr>
                <a:schemeClr val="tx2"/>
              </a:buClr>
              <a:buSzPct val="120000"/>
              <a:defRPr/>
            </a:lvl1pPr>
            <a:lvl2pPr marL="685800" indent="-288000">
              <a:buClr>
                <a:schemeClr val="tx2"/>
              </a:buClr>
              <a:buSzPct val="120000"/>
              <a:buFont typeface="Arial" panose="020B0604020202020204" pitchFamily="34" charset="0"/>
              <a:buChar char="•"/>
              <a:defRPr/>
            </a:lvl2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197428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D4B7C2-160F-4C2A-8889-C4247D3665B7}"/>
              </a:ext>
            </a:extLst>
          </p:cNvPr>
          <p:cNvSpPr/>
          <p:nvPr userDrawn="1"/>
        </p:nvSpPr>
        <p:spPr>
          <a:xfrm>
            <a:off x="0" y="0"/>
            <a:ext cx="12192000" cy="6858000"/>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4"/>
              </a:solidFill>
            </a:endParaRPr>
          </a:p>
        </p:txBody>
      </p:sp>
      <p:sp>
        <p:nvSpPr>
          <p:cNvPr id="14" name="Rectangle 13">
            <a:extLst>
              <a:ext uri="{FF2B5EF4-FFF2-40B4-BE49-F238E27FC236}">
                <a16:creationId xmlns:a16="http://schemas.microsoft.com/office/drawing/2014/main" id="{8A0A3CEB-93FA-4E33-9CC3-761E52F4C0E2}"/>
              </a:ext>
            </a:extLst>
          </p:cNvPr>
          <p:cNvSpPr/>
          <p:nvPr userDrawn="1"/>
        </p:nvSpPr>
        <p:spPr>
          <a:xfrm>
            <a:off x="243348" y="222739"/>
            <a:ext cx="11710220" cy="6383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tsikko 1">
            <a:extLst>
              <a:ext uri="{FF2B5EF4-FFF2-40B4-BE49-F238E27FC236}">
                <a16:creationId xmlns:a16="http://schemas.microsoft.com/office/drawing/2014/main" id="{3D695610-6D03-4F9A-A141-FD9E9E3B4B18}"/>
              </a:ext>
            </a:extLst>
          </p:cNvPr>
          <p:cNvSpPr>
            <a:spLocks noGrp="1"/>
          </p:cNvSpPr>
          <p:nvPr>
            <p:ph type="title"/>
          </p:nvPr>
        </p:nvSpPr>
        <p:spPr>
          <a:xfrm>
            <a:off x="838200" y="578495"/>
            <a:ext cx="10515600" cy="958577"/>
          </a:xfrm>
        </p:spPr>
        <p:txBody>
          <a:bodyPr>
            <a:normAutofit/>
          </a:bodyPr>
          <a:lstStyle>
            <a:lvl1pPr>
              <a:defRPr sz="4500" b="1">
                <a:solidFill>
                  <a:srgbClr val="7ECAD5"/>
                </a:solidFill>
                <a:latin typeface="+mn-lt"/>
              </a:defRPr>
            </a:lvl1pPr>
          </a:lstStyle>
          <a:p>
            <a:r>
              <a:rPr lang="fi-FI"/>
              <a:t>Muokkaa ots. perustyyl. napsautt.</a:t>
            </a:r>
          </a:p>
        </p:txBody>
      </p:sp>
      <p:sp>
        <p:nvSpPr>
          <p:cNvPr id="6" name="Sisällön paikkamerkki 2">
            <a:extLst>
              <a:ext uri="{FF2B5EF4-FFF2-40B4-BE49-F238E27FC236}">
                <a16:creationId xmlns:a16="http://schemas.microsoft.com/office/drawing/2014/main" id="{338C152F-A12E-4BA5-B9CC-6FE5B7E62E80}"/>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p:txBody>
      </p:sp>
      <p:sp>
        <p:nvSpPr>
          <p:cNvPr id="7" name="Sisällön paikkamerkki 3">
            <a:extLst>
              <a:ext uri="{FF2B5EF4-FFF2-40B4-BE49-F238E27FC236}">
                <a16:creationId xmlns:a16="http://schemas.microsoft.com/office/drawing/2014/main" id="{FACC5338-09CD-4E20-9761-05CC73C158DF}"/>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p:txBody>
      </p:sp>
    </p:spTree>
    <p:extLst>
      <p:ext uri="{BB962C8B-B14F-4D97-AF65-F5344CB8AC3E}">
        <p14:creationId xmlns:p14="http://schemas.microsoft.com/office/powerpoint/2010/main" val="178805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D4D1DD-2C05-477E-B71A-CB554FB0D130}"/>
              </a:ext>
            </a:extLst>
          </p:cNvPr>
          <p:cNvSpPr/>
          <p:nvPr userDrawn="1"/>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tsikko 1">
            <a:extLst>
              <a:ext uri="{FF2B5EF4-FFF2-40B4-BE49-F238E27FC236}">
                <a16:creationId xmlns:a16="http://schemas.microsoft.com/office/drawing/2014/main" id="{3D695610-6D03-4F9A-A141-FD9E9E3B4B18}"/>
              </a:ext>
            </a:extLst>
          </p:cNvPr>
          <p:cNvSpPr>
            <a:spLocks noGrp="1"/>
          </p:cNvSpPr>
          <p:nvPr>
            <p:ph type="title"/>
          </p:nvPr>
        </p:nvSpPr>
        <p:spPr>
          <a:xfrm>
            <a:off x="838200" y="578495"/>
            <a:ext cx="8980404" cy="958577"/>
          </a:xfrm>
        </p:spPr>
        <p:txBody>
          <a:bodyPr>
            <a:normAutofit/>
          </a:bodyPr>
          <a:lstStyle>
            <a:lvl1pPr>
              <a:defRPr sz="4500" b="1">
                <a:solidFill>
                  <a:schemeClr val="bg1"/>
                </a:solidFill>
              </a:defRPr>
            </a:lvl1pPr>
          </a:lstStyle>
          <a:p>
            <a:r>
              <a:rPr lang="fi-FI"/>
              <a:t>Muokkaa ots. perustyyl. napsautt.</a:t>
            </a:r>
          </a:p>
        </p:txBody>
      </p:sp>
      <p:sp>
        <p:nvSpPr>
          <p:cNvPr id="12" name="Sisällön paikkamerkki 2">
            <a:extLst>
              <a:ext uri="{FF2B5EF4-FFF2-40B4-BE49-F238E27FC236}">
                <a16:creationId xmlns:a16="http://schemas.microsoft.com/office/drawing/2014/main" id="{C1A0EE6B-9E72-4DE7-968B-D0585BA6D29C}"/>
              </a:ext>
            </a:extLst>
          </p:cNvPr>
          <p:cNvSpPr>
            <a:spLocks noGrp="1"/>
          </p:cNvSpPr>
          <p:nvPr>
            <p:ph idx="1"/>
          </p:nvPr>
        </p:nvSpPr>
        <p:spPr>
          <a:xfrm>
            <a:off x="853225" y="1753360"/>
            <a:ext cx="10547465" cy="4801267"/>
          </a:xfrm>
        </p:spPr>
        <p:txBody>
          <a:bodyPr/>
          <a:lstStyle>
            <a:lvl1pPr>
              <a:buClr>
                <a:schemeClr val="bg1"/>
              </a:buClr>
              <a:buSzPct val="120000"/>
              <a:defRPr>
                <a:solidFill>
                  <a:schemeClr val="bg1"/>
                </a:solidFill>
              </a:defRPr>
            </a:lvl1pPr>
            <a:lvl2pPr marL="685800" indent="-288000">
              <a:buClr>
                <a:schemeClr val="bg1"/>
              </a:buClr>
              <a:buSzPct val="120000"/>
              <a:buFont typeface="Arial" panose="020B0604020202020204" pitchFamily="34" charset="0"/>
              <a:buChar char="•"/>
              <a:defRPr>
                <a:solidFill>
                  <a:schemeClr val="bg1"/>
                </a:solidFill>
              </a:defRPr>
            </a:lvl2pPr>
          </a:lstStyle>
          <a:p>
            <a:pPr lvl="0"/>
            <a:r>
              <a:rPr lang="fi-FI"/>
              <a:t>Muokkaa tekstin perustyylejä napsauttamalla</a:t>
            </a:r>
          </a:p>
          <a:p>
            <a:pPr lvl="1"/>
            <a:r>
              <a:rPr lang="fi-FI"/>
              <a:t>toinen taso</a:t>
            </a:r>
          </a:p>
        </p:txBody>
      </p:sp>
      <p:pic>
        <p:nvPicPr>
          <p:cNvPr id="2" name="Graphic 1">
            <a:extLst>
              <a:ext uri="{FF2B5EF4-FFF2-40B4-BE49-F238E27FC236}">
                <a16:creationId xmlns:a16="http://schemas.microsoft.com/office/drawing/2014/main" id="{D99BEF8E-FE8B-4AE3-8AF9-8787B499A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Tree>
    <p:extLst>
      <p:ext uri="{BB962C8B-B14F-4D97-AF65-F5344CB8AC3E}">
        <p14:creationId xmlns:p14="http://schemas.microsoft.com/office/powerpoint/2010/main" val="208504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792D0-DF22-4C38-A3CC-887846AAF961}"/>
              </a:ext>
            </a:extLst>
          </p:cNvPr>
          <p:cNvSpPr/>
          <p:nvPr userDrawn="1"/>
        </p:nvSpPr>
        <p:spPr>
          <a:xfrm>
            <a:off x="243348" y="221226"/>
            <a:ext cx="11710220" cy="63860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7ECAD5"/>
              </a:solidFill>
            </a:endParaRPr>
          </a:p>
        </p:txBody>
      </p:sp>
      <p:sp>
        <p:nvSpPr>
          <p:cNvPr id="7" name="Otsikko 1">
            <a:extLst>
              <a:ext uri="{FF2B5EF4-FFF2-40B4-BE49-F238E27FC236}">
                <a16:creationId xmlns:a16="http://schemas.microsoft.com/office/drawing/2014/main" id="{2990069F-1EFC-436A-8709-AF0947EA718E}"/>
              </a:ext>
            </a:extLst>
          </p:cNvPr>
          <p:cNvSpPr>
            <a:spLocks noGrp="1"/>
          </p:cNvSpPr>
          <p:nvPr>
            <p:ph type="title"/>
          </p:nvPr>
        </p:nvSpPr>
        <p:spPr>
          <a:xfrm>
            <a:off x="238432" y="2381865"/>
            <a:ext cx="11710220" cy="1961535"/>
          </a:xfrm>
        </p:spPr>
        <p:txBody>
          <a:bodyPr>
            <a:normAutofit/>
          </a:bodyPr>
          <a:lstStyle>
            <a:lvl1pPr algn="ctr">
              <a:defRPr sz="6000" b="1">
                <a:solidFill>
                  <a:schemeClr val="bg1"/>
                </a:solidFill>
                <a:latin typeface="+mn-lt"/>
              </a:defRPr>
            </a:lvl1pPr>
          </a:lstStyle>
          <a:p>
            <a:r>
              <a:rPr lang="fi-FI"/>
              <a:t>Muokkaa ots. perustyyl. napsautt.</a:t>
            </a:r>
          </a:p>
        </p:txBody>
      </p:sp>
      <p:pic>
        <p:nvPicPr>
          <p:cNvPr id="4" name="Picture 3">
            <a:extLst>
              <a:ext uri="{FF2B5EF4-FFF2-40B4-BE49-F238E27FC236}">
                <a16:creationId xmlns:a16="http://schemas.microsoft.com/office/drawing/2014/main" id="{CB594F26-AEE7-4F78-8041-28B11A8439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2" y="235197"/>
            <a:ext cx="4884713" cy="1580348"/>
          </a:xfrm>
          <a:prstGeom prst="rect">
            <a:avLst/>
          </a:prstGeom>
        </p:spPr>
      </p:pic>
    </p:spTree>
    <p:extLst>
      <p:ext uri="{BB962C8B-B14F-4D97-AF65-F5344CB8AC3E}">
        <p14:creationId xmlns:p14="http://schemas.microsoft.com/office/powerpoint/2010/main" val="280898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584551-A250-41BF-9693-0127B5FD0558}"/>
              </a:ext>
            </a:extLst>
          </p:cNvPr>
          <p:cNvSpPr/>
          <p:nvPr userDrawn="1"/>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Graphic 4">
            <a:extLst>
              <a:ext uri="{FF2B5EF4-FFF2-40B4-BE49-F238E27FC236}">
                <a16:creationId xmlns:a16="http://schemas.microsoft.com/office/drawing/2014/main" id="{1B4E1AE4-A457-43D2-8479-A720DFCE82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
        <p:nvSpPr>
          <p:cNvPr id="7" name="Otsikko 1">
            <a:extLst>
              <a:ext uri="{FF2B5EF4-FFF2-40B4-BE49-F238E27FC236}">
                <a16:creationId xmlns:a16="http://schemas.microsoft.com/office/drawing/2014/main" id="{2990069F-1EFC-436A-8709-AF0947EA718E}"/>
              </a:ext>
            </a:extLst>
          </p:cNvPr>
          <p:cNvSpPr>
            <a:spLocks noGrp="1"/>
          </p:cNvSpPr>
          <p:nvPr>
            <p:ph type="title"/>
          </p:nvPr>
        </p:nvSpPr>
        <p:spPr>
          <a:xfrm>
            <a:off x="238432" y="2381865"/>
            <a:ext cx="11710220" cy="1961535"/>
          </a:xfrm>
        </p:spPr>
        <p:txBody>
          <a:bodyPr>
            <a:normAutofit/>
          </a:bodyPr>
          <a:lstStyle>
            <a:lvl1pPr algn="ctr">
              <a:defRPr sz="6000" b="1">
                <a:solidFill>
                  <a:schemeClr val="bg1"/>
                </a:solidFill>
                <a:latin typeface="+mn-lt"/>
              </a:defRPr>
            </a:lvl1pPr>
          </a:lstStyle>
          <a:p>
            <a:r>
              <a:rPr lang="fi-FI"/>
              <a:t>Muokkaa ots. perustyyl. napsautt.</a:t>
            </a:r>
          </a:p>
        </p:txBody>
      </p:sp>
    </p:spTree>
    <p:extLst>
      <p:ext uri="{BB962C8B-B14F-4D97-AF65-F5344CB8AC3E}">
        <p14:creationId xmlns:p14="http://schemas.microsoft.com/office/powerpoint/2010/main" val="169765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tsikko ja sisältö">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D4D1DD-2C05-477E-B71A-CB554FB0D130}"/>
              </a:ext>
            </a:extLst>
          </p:cNvPr>
          <p:cNvSpPr/>
          <p:nvPr userDrawn="1"/>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tsikko 1">
            <a:extLst>
              <a:ext uri="{FF2B5EF4-FFF2-40B4-BE49-F238E27FC236}">
                <a16:creationId xmlns:a16="http://schemas.microsoft.com/office/drawing/2014/main" id="{3D695610-6D03-4F9A-A141-FD9E9E3B4B18}"/>
              </a:ext>
            </a:extLst>
          </p:cNvPr>
          <p:cNvSpPr>
            <a:spLocks noGrp="1"/>
          </p:cNvSpPr>
          <p:nvPr>
            <p:ph type="title"/>
          </p:nvPr>
        </p:nvSpPr>
        <p:spPr>
          <a:xfrm>
            <a:off x="838200" y="578495"/>
            <a:ext cx="8980404" cy="958577"/>
          </a:xfrm>
        </p:spPr>
        <p:txBody>
          <a:bodyPr>
            <a:normAutofit/>
          </a:bodyPr>
          <a:lstStyle>
            <a:lvl1pPr>
              <a:defRPr sz="4500" b="1">
                <a:solidFill>
                  <a:schemeClr val="bg1"/>
                </a:solidFill>
              </a:defRPr>
            </a:lvl1pPr>
          </a:lstStyle>
          <a:p>
            <a:r>
              <a:rPr lang="fi-FI"/>
              <a:t>Muokkaa ots. perustyyl. napsautt.</a:t>
            </a:r>
          </a:p>
        </p:txBody>
      </p:sp>
      <p:sp>
        <p:nvSpPr>
          <p:cNvPr id="12" name="Sisällön paikkamerkki 2">
            <a:extLst>
              <a:ext uri="{FF2B5EF4-FFF2-40B4-BE49-F238E27FC236}">
                <a16:creationId xmlns:a16="http://schemas.microsoft.com/office/drawing/2014/main" id="{C1A0EE6B-9E72-4DE7-968B-D0585BA6D29C}"/>
              </a:ext>
            </a:extLst>
          </p:cNvPr>
          <p:cNvSpPr>
            <a:spLocks noGrp="1"/>
          </p:cNvSpPr>
          <p:nvPr>
            <p:ph idx="1"/>
          </p:nvPr>
        </p:nvSpPr>
        <p:spPr>
          <a:xfrm>
            <a:off x="853225" y="1753360"/>
            <a:ext cx="10547465" cy="4801267"/>
          </a:xfrm>
        </p:spPr>
        <p:txBody>
          <a:bodyPr/>
          <a:lstStyle>
            <a:lvl1pPr>
              <a:buClr>
                <a:schemeClr val="bg1"/>
              </a:buClr>
              <a:buSzPct val="120000"/>
              <a:defRPr>
                <a:solidFill>
                  <a:schemeClr val="bg1"/>
                </a:solidFill>
              </a:defRPr>
            </a:lvl1pPr>
            <a:lvl2pPr marL="685800" indent="-288000">
              <a:buClr>
                <a:schemeClr val="bg1"/>
              </a:buClr>
              <a:buSzPct val="120000"/>
              <a:buFont typeface="Arial" panose="020B0604020202020204" pitchFamily="34" charset="0"/>
              <a:buChar char="•"/>
              <a:defRPr>
                <a:solidFill>
                  <a:schemeClr val="bg1"/>
                </a:solidFill>
              </a:defRPr>
            </a:lvl2pPr>
          </a:lstStyle>
          <a:p>
            <a:pPr lvl="0"/>
            <a:r>
              <a:rPr lang="fi-FI"/>
              <a:t>Muokkaa tekstin perustyylejä napsauttamalla</a:t>
            </a:r>
          </a:p>
          <a:p>
            <a:pPr lvl="1"/>
            <a:r>
              <a:rPr lang="fi-FI"/>
              <a:t>toinen taso</a:t>
            </a:r>
          </a:p>
        </p:txBody>
      </p:sp>
      <p:pic>
        <p:nvPicPr>
          <p:cNvPr id="2" name="Graphic 1">
            <a:extLst>
              <a:ext uri="{FF2B5EF4-FFF2-40B4-BE49-F238E27FC236}">
                <a16:creationId xmlns:a16="http://schemas.microsoft.com/office/drawing/2014/main" id="{D99BEF8E-FE8B-4AE3-8AF9-8787B499A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Tree>
    <p:extLst>
      <p:ext uri="{BB962C8B-B14F-4D97-AF65-F5344CB8AC3E}">
        <p14:creationId xmlns:p14="http://schemas.microsoft.com/office/powerpoint/2010/main" val="353341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584551-A250-41BF-9693-0127B5FD0558}"/>
              </a:ext>
            </a:extLst>
          </p:cNvPr>
          <p:cNvSpPr/>
          <p:nvPr userDrawn="1"/>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Graphic 4">
            <a:extLst>
              <a:ext uri="{FF2B5EF4-FFF2-40B4-BE49-F238E27FC236}">
                <a16:creationId xmlns:a16="http://schemas.microsoft.com/office/drawing/2014/main" id="{1B4E1AE4-A457-43D2-8479-A720DFCE82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
        <p:nvSpPr>
          <p:cNvPr id="7" name="Otsikko 1">
            <a:extLst>
              <a:ext uri="{FF2B5EF4-FFF2-40B4-BE49-F238E27FC236}">
                <a16:creationId xmlns:a16="http://schemas.microsoft.com/office/drawing/2014/main" id="{2990069F-1EFC-436A-8709-AF0947EA718E}"/>
              </a:ext>
            </a:extLst>
          </p:cNvPr>
          <p:cNvSpPr>
            <a:spLocks noGrp="1"/>
          </p:cNvSpPr>
          <p:nvPr>
            <p:ph type="title"/>
          </p:nvPr>
        </p:nvSpPr>
        <p:spPr>
          <a:xfrm>
            <a:off x="238432" y="2381865"/>
            <a:ext cx="11710220" cy="1961535"/>
          </a:xfrm>
        </p:spPr>
        <p:txBody>
          <a:bodyPr>
            <a:normAutofit/>
          </a:bodyPr>
          <a:lstStyle>
            <a:lvl1pPr algn="ctr">
              <a:defRPr sz="6000" b="1">
                <a:solidFill>
                  <a:schemeClr val="bg1"/>
                </a:solidFill>
                <a:latin typeface="+mn-lt"/>
              </a:defRPr>
            </a:lvl1pPr>
          </a:lstStyle>
          <a:p>
            <a:r>
              <a:rPr lang="fi-FI"/>
              <a:t>Muokkaa ots. perustyyl. napsautt.</a:t>
            </a:r>
          </a:p>
        </p:txBody>
      </p:sp>
    </p:spTree>
    <p:extLst>
      <p:ext uri="{BB962C8B-B14F-4D97-AF65-F5344CB8AC3E}">
        <p14:creationId xmlns:p14="http://schemas.microsoft.com/office/powerpoint/2010/main" val="341849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Otsikko ja sisältö_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D4D1DD-2C05-477E-B71A-CB554FB0D130}"/>
              </a:ext>
            </a:extLst>
          </p:cNvPr>
          <p:cNvSpPr/>
          <p:nvPr/>
        </p:nvSpPr>
        <p:spPr>
          <a:xfrm>
            <a:off x="243348" y="221226"/>
            <a:ext cx="11710220" cy="6386051"/>
          </a:xfrm>
          <a:prstGeom prst="rect">
            <a:avLst/>
          </a:prstGeom>
          <a:solidFill>
            <a:srgbClr val="85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Otsikko 1">
            <a:extLst>
              <a:ext uri="{FF2B5EF4-FFF2-40B4-BE49-F238E27FC236}">
                <a16:creationId xmlns:a16="http://schemas.microsoft.com/office/drawing/2014/main" id="{3D695610-6D03-4F9A-A141-FD9E9E3B4B18}"/>
              </a:ext>
            </a:extLst>
          </p:cNvPr>
          <p:cNvSpPr>
            <a:spLocks noGrp="1"/>
          </p:cNvSpPr>
          <p:nvPr>
            <p:ph type="title"/>
          </p:nvPr>
        </p:nvSpPr>
        <p:spPr>
          <a:xfrm>
            <a:off x="838200" y="578495"/>
            <a:ext cx="8980404" cy="958577"/>
          </a:xfrm>
        </p:spPr>
        <p:txBody>
          <a:bodyPr>
            <a:normAutofit/>
          </a:bodyPr>
          <a:lstStyle>
            <a:lvl1pPr>
              <a:defRPr sz="4500" b="1">
                <a:solidFill>
                  <a:schemeClr val="bg1"/>
                </a:solidFill>
              </a:defRPr>
            </a:lvl1pPr>
          </a:lstStyle>
          <a:p>
            <a:r>
              <a:rPr lang="fi-FI"/>
              <a:t>Muokkaa ots. perustyyl. napsautt.</a:t>
            </a:r>
          </a:p>
        </p:txBody>
      </p:sp>
      <p:sp>
        <p:nvSpPr>
          <p:cNvPr id="12" name="Sisällön paikkamerkki 2">
            <a:extLst>
              <a:ext uri="{FF2B5EF4-FFF2-40B4-BE49-F238E27FC236}">
                <a16:creationId xmlns:a16="http://schemas.microsoft.com/office/drawing/2014/main" id="{C1A0EE6B-9E72-4DE7-968B-D0585BA6D29C}"/>
              </a:ext>
            </a:extLst>
          </p:cNvPr>
          <p:cNvSpPr>
            <a:spLocks noGrp="1"/>
          </p:cNvSpPr>
          <p:nvPr>
            <p:ph idx="1"/>
          </p:nvPr>
        </p:nvSpPr>
        <p:spPr>
          <a:xfrm>
            <a:off x="853225" y="1753360"/>
            <a:ext cx="10547465" cy="4801267"/>
          </a:xfrm>
        </p:spPr>
        <p:txBody>
          <a:bodyPr/>
          <a:lstStyle>
            <a:lvl1pPr>
              <a:buClr>
                <a:schemeClr val="bg1"/>
              </a:buClr>
              <a:buSzPct val="120000"/>
              <a:defRPr>
                <a:solidFill>
                  <a:schemeClr val="bg1"/>
                </a:solidFill>
              </a:defRPr>
            </a:lvl1pPr>
            <a:lvl2pPr marL="685800" indent="-288000">
              <a:buClr>
                <a:schemeClr val="bg1"/>
              </a:buClr>
              <a:buSzPct val="120000"/>
              <a:buFont typeface="Arial" panose="020B0604020202020204" pitchFamily="34" charset="0"/>
              <a:buChar char="•"/>
              <a:defRPr>
                <a:solidFill>
                  <a:schemeClr val="bg1"/>
                </a:solidFill>
              </a:defRPr>
            </a:lvl2pPr>
          </a:lstStyle>
          <a:p>
            <a:pPr lvl="0"/>
            <a:r>
              <a:rPr lang="fi-FI"/>
              <a:t>Muokkaa tekstin perustyylejä napsauttamalla</a:t>
            </a:r>
          </a:p>
          <a:p>
            <a:pPr lvl="1"/>
            <a:r>
              <a:rPr lang="fi-FI"/>
              <a:t>toinen taso</a:t>
            </a:r>
          </a:p>
        </p:txBody>
      </p:sp>
      <p:pic>
        <p:nvPicPr>
          <p:cNvPr id="2" name="Graphic 1">
            <a:extLst>
              <a:ext uri="{FF2B5EF4-FFF2-40B4-BE49-F238E27FC236}">
                <a16:creationId xmlns:a16="http://schemas.microsoft.com/office/drawing/2014/main" id="{D99BEF8E-FE8B-4AE3-8AF9-8787B499A1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00000">
            <a:off x="10441157" y="605179"/>
            <a:ext cx="1009878" cy="1307662"/>
          </a:xfrm>
          <a:prstGeom prst="rect">
            <a:avLst/>
          </a:prstGeom>
        </p:spPr>
      </p:pic>
      <p:sp>
        <p:nvSpPr>
          <p:cNvPr id="7" name="Otsikko 1">
            <a:extLst>
              <a:ext uri="{FF2B5EF4-FFF2-40B4-BE49-F238E27FC236}">
                <a16:creationId xmlns:a16="http://schemas.microsoft.com/office/drawing/2014/main" id="{FECBAF95-F74A-4D60-8830-94608AA636F7}"/>
              </a:ext>
            </a:extLst>
          </p:cNvPr>
          <p:cNvSpPr txBox="1">
            <a:spLocks/>
          </p:cNvSpPr>
          <p:nvPr userDrawn="1"/>
        </p:nvSpPr>
        <p:spPr>
          <a:xfrm>
            <a:off x="10428481" y="993062"/>
            <a:ext cx="849119" cy="958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500" b="1" kern="1200">
                <a:solidFill>
                  <a:schemeClr val="bg1"/>
                </a:solidFill>
                <a:latin typeface="+mn-lt"/>
                <a:ea typeface="+mj-ea"/>
                <a:cs typeface="+mj-cs"/>
              </a:defRPr>
            </a:lvl1pPr>
          </a:lstStyle>
          <a:p>
            <a:pPr algn="ctr"/>
            <a:r>
              <a:rPr lang="en-US" sz="4000">
                <a:solidFill>
                  <a:schemeClr val="accent1"/>
                </a:solidFill>
              </a:rPr>
              <a:t>F</a:t>
            </a:r>
            <a:endParaRPr lang="fi-FI" sz="4000">
              <a:solidFill>
                <a:schemeClr val="accent1"/>
              </a:solidFill>
            </a:endParaRPr>
          </a:p>
        </p:txBody>
      </p:sp>
    </p:spTree>
    <p:extLst>
      <p:ext uri="{BB962C8B-B14F-4D97-AF65-F5344CB8AC3E}">
        <p14:creationId xmlns:p14="http://schemas.microsoft.com/office/powerpoint/2010/main" val="349347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482F0F-B781-4D67-8C08-0162C72ED3DE}"/>
              </a:ext>
            </a:extLst>
          </p:cNvPr>
          <p:cNvSpPr/>
          <p:nvPr userDrawn="1"/>
        </p:nvSpPr>
        <p:spPr>
          <a:xfrm>
            <a:off x="243348" y="222739"/>
            <a:ext cx="11710220" cy="6383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Otsikon paikkamerkki 1">
            <a:extLst>
              <a:ext uri="{FF2B5EF4-FFF2-40B4-BE49-F238E27FC236}">
                <a16:creationId xmlns:a16="http://schemas.microsoft.com/office/drawing/2014/main" id="{F6C6B498-3E4C-4323-8248-09F9A86D1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AE45DEB1-B38E-44A1-B677-573B8E340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895112B-40C8-4D2C-88E5-96448E766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DCFEF-6123-43F7-A16B-E0B0950DF819}" type="datetimeFigureOut">
              <a:rPr lang="fi-FI" smtClean="0"/>
              <a:t>26.08.2020</a:t>
            </a:fld>
            <a:endParaRPr lang="fi-FI"/>
          </a:p>
        </p:txBody>
      </p:sp>
      <p:sp>
        <p:nvSpPr>
          <p:cNvPr id="5" name="Alatunnisteen paikkamerkki 4">
            <a:extLst>
              <a:ext uri="{FF2B5EF4-FFF2-40B4-BE49-F238E27FC236}">
                <a16:creationId xmlns:a16="http://schemas.microsoft.com/office/drawing/2014/main" id="{E4C2E41B-6ADA-4BA2-8BE5-F286F5E5E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4381D9E-F160-4E60-8161-FAB3A524AA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F085E-3A8E-4055-BB30-45B5673F5341}" type="slidenum">
              <a:rPr lang="fi-FI" smtClean="0"/>
              <a:t>‹#›</a:t>
            </a:fld>
            <a:endParaRPr lang="fi-FI"/>
          </a:p>
        </p:txBody>
      </p:sp>
    </p:spTree>
    <p:extLst>
      <p:ext uri="{BB962C8B-B14F-4D97-AF65-F5344CB8AC3E}">
        <p14:creationId xmlns:p14="http://schemas.microsoft.com/office/powerpoint/2010/main" val="208223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62" r:id="rId4"/>
    <p:sldLayoutId id="2147483661" r:id="rId5"/>
    <p:sldLayoutId id="2147483663" r:id="rId6"/>
    <p:sldLayoutId id="2147483664" r:id="rId7"/>
    <p:sldLayoutId id="2147483665" r:id="rId8"/>
    <p:sldLayoutId id="2147483666" r:id="rId9"/>
    <p:sldLayoutId id="2147483667" r:id="rId10"/>
  </p:sldLayoutIdLst>
  <p:txStyles>
    <p:titleStyle>
      <a:lvl1pPr algn="l" defTabSz="914400" rtl="0" eaLnBrk="1" latinLnBrk="0" hangingPunct="1">
        <a:lnSpc>
          <a:spcPct val="90000"/>
        </a:lnSpc>
        <a:spcBef>
          <a:spcPct val="0"/>
        </a:spcBef>
        <a:buNone/>
        <a:defRPr sz="4500" b="1" kern="1200">
          <a:solidFill>
            <a:srgbClr val="7ECAD5"/>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yyti.fi/wp/wp-content/uploads/2016/08/Ole-oman-elamasi-tahti.pdf" TargetMode="External"/><Relationship Id="rId2" Type="http://schemas.openxmlformats.org/officeDocument/2006/relationships/hyperlink" Target="https://www.nyyti.fi/opiskelijoille/opi-elamantaitoa/" TargetMode="External"/><Relationship Id="rId1" Type="http://schemas.openxmlformats.org/officeDocument/2006/relationships/slideLayout" Target="../slideLayouts/slideLayout2.xml"/><Relationship Id="rId4" Type="http://schemas.openxmlformats.org/officeDocument/2006/relationships/hyperlink" Target="https://www.nyyti.fi/hyvinvointitoimijoille/koulutuspaketi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ielenterveystalo.fi/" TargetMode="External"/><Relationship Id="rId7" Type="http://schemas.openxmlformats.org/officeDocument/2006/relationships/hyperlink" Target="https://www.nyyti.fi/wp/wp-content/uploads/2016/08/Ole-oman-elamasi-tahti.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nyyti.fi/" TargetMode="External"/><Relationship Id="rId5" Type="http://schemas.openxmlformats.org/officeDocument/2006/relationships/hyperlink" Target="https://www.sekasin247.fi/" TargetMode="External"/><Relationship Id="rId4" Type="http://schemas.openxmlformats.org/officeDocument/2006/relationships/hyperlink" Target="https://www.mieli.fi/"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paihdelinkki.fi/" TargetMode="External"/><Relationship Id="rId7" Type="http://schemas.openxmlformats.org/officeDocument/2006/relationships/hyperlink" Target="https://www.kannabis.eu/" TargetMode="External"/><Relationship Id="rId2" Type="http://schemas.openxmlformats.org/officeDocument/2006/relationships/hyperlink" Target="http://www.ehyt.fi/paihdeneuvonta" TargetMode="External"/><Relationship Id="rId1" Type="http://schemas.openxmlformats.org/officeDocument/2006/relationships/slideLayout" Target="../slideLayouts/slideLayout2.xml"/><Relationship Id="rId6" Type="http://schemas.openxmlformats.org/officeDocument/2006/relationships/hyperlink" Target="https://www.digipelirajaton.fi/" TargetMode="External"/><Relationship Id="rId5" Type="http://schemas.openxmlformats.org/officeDocument/2006/relationships/hyperlink" Target="https://www.peluuri.fi/" TargetMode="External"/><Relationship Id="rId4" Type="http://schemas.openxmlformats.org/officeDocument/2006/relationships/hyperlink" Target="https://www.ehyt.fi/taitolaji"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hyperlink" Target="http://creativecommons.org/licenses/by/4.0/" TargetMode="External"/><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opiskelukyky.fi/wp-content/uploads/2014/06/kyky-tyo%CC%88kalu2013-netti-ID-3143.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Kupla-hankkeen logo">
            <a:extLst>
              <a:ext uri="{FF2B5EF4-FFF2-40B4-BE49-F238E27FC236}">
                <a16:creationId xmlns:a16="http://schemas.microsoft.com/office/drawing/2014/main" id="{A8AA62AD-93EF-4044-8AA2-9E5E197DC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130" y="564818"/>
            <a:ext cx="838717" cy="838717"/>
          </a:xfrm>
          <a:prstGeom prst="rect">
            <a:avLst/>
          </a:prstGeom>
        </p:spPr>
      </p:pic>
      <p:sp>
        <p:nvSpPr>
          <p:cNvPr id="4" name="Otsikko 1">
            <a:extLst>
              <a:ext uri="{FF2B5EF4-FFF2-40B4-BE49-F238E27FC236}">
                <a16:creationId xmlns:a16="http://schemas.microsoft.com/office/drawing/2014/main" id="{7E1C304F-D9A0-4AA8-86E2-914A6275010A}"/>
              </a:ext>
            </a:extLst>
          </p:cNvPr>
          <p:cNvSpPr txBox="1">
            <a:spLocks/>
          </p:cNvSpPr>
          <p:nvPr/>
        </p:nvSpPr>
        <p:spPr>
          <a:xfrm>
            <a:off x="8417954" y="840583"/>
            <a:ext cx="3821595" cy="4194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000" b="1" kern="1200">
                <a:solidFill>
                  <a:schemeClr val="accent2"/>
                </a:solidFill>
                <a:latin typeface="+mn-lt"/>
                <a:ea typeface="+mj-ea"/>
                <a:cs typeface="+mj-cs"/>
              </a:defRPr>
            </a:lvl1pPr>
          </a:lstStyle>
          <a:p>
            <a:pPr algn="l"/>
            <a:r>
              <a:rPr lang="fi-FI" sz="2800" dirty="0">
                <a:solidFill>
                  <a:schemeClr val="bg1"/>
                </a:solidFill>
              </a:rPr>
              <a:t>TUUTORIKOULUTUS</a:t>
            </a:r>
          </a:p>
        </p:txBody>
      </p:sp>
      <p:sp>
        <p:nvSpPr>
          <p:cNvPr id="2" name="Title 1">
            <a:extLst>
              <a:ext uri="{FF2B5EF4-FFF2-40B4-BE49-F238E27FC236}">
                <a16:creationId xmlns:a16="http://schemas.microsoft.com/office/drawing/2014/main" id="{5F93761A-0ACA-443D-A1D3-203B89D2770B}"/>
              </a:ext>
            </a:extLst>
          </p:cNvPr>
          <p:cNvSpPr>
            <a:spLocks noGrp="1"/>
          </p:cNvSpPr>
          <p:nvPr>
            <p:ph type="ctrTitle"/>
          </p:nvPr>
        </p:nvSpPr>
        <p:spPr/>
        <p:txBody>
          <a:bodyPr/>
          <a:lstStyle/>
          <a:p>
            <a:r>
              <a:rPr lang="fi-FI" dirty="0"/>
              <a:t>Opiskelukyky </a:t>
            </a:r>
            <a:br>
              <a:rPr lang="fi-FI" dirty="0"/>
            </a:br>
            <a:r>
              <a:rPr lang="fi-FI" dirty="0"/>
              <a:t>ja mielen hyvinvointi</a:t>
            </a:r>
          </a:p>
        </p:txBody>
      </p:sp>
    </p:spTree>
    <p:extLst>
      <p:ext uri="{BB962C8B-B14F-4D97-AF65-F5344CB8AC3E}">
        <p14:creationId xmlns:p14="http://schemas.microsoft.com/office/powerpoint/2010/main" val="297161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C3ED9D-D9AD-41CB-A881-2F239B0A88D6}"/>
              </a:ext>
            </a:extLst>
          </p:cNvPr>
          <p:cNvSpPr>
            <a:spLocks noGrp="1"/>
          </p:cNvSpPr>
          <p:nvPr>
            <p:ph type="title"/>
          </p:nvPr>
        </p:nvSpPr>
        <p:spPr/>
        <p:txBody>
          <a:bodyPr/>
          <a:lstStyle/>
          <a:p>
            <a:r>
              <a:rPr lang="fi-FI" dirty="0">
                <a:latin typeface="+mn-lt"/>
                <a:cs typeface="Calibri Light"/>
              </a:rPr>
              <a:t>Mielen hyvinvointi tukee opiskelukykyä</a:t>
            </a:r>
            <a:endParaRPr lang="fi-FI" dirty="0">
              <a:latin typeface="+mn-lt"/>
            </a:endParaRPr>
          </a:p>
        </p:txBody>
      </p:sp>
      <p:sp>
        <p:nvSpPr>
          <p:cNvPr id="3" name="Sisällön paikkamerkki 2">
            <a:extLst>
              <a:ext uri="{FF2B5EF4-FFF2-40B4-BE49-F238E27FC236}">
                <a16:creationId xmlns:a16="http://schemas.microsoft.com/office/drawing/2014/main" id="{05FE9CE2-E060-4061-A2E1-97A58C662B23}"/>
              </a:ext>
            </a:extLst>
          </p:cNvPr>
          <p:cNvSpPr>
            <a:spLocks noGrp="1"/>
          </p:cNvSpPr>
          <p:nvPr>
            <p:ph idx="1"/>
          </p:nvPr>
        </p:nvSpPr>
        <p:spPr/>
        <p:txBody>
          <a:bodyPr/>
          <a:lstStyle/>
          <a:p>
            <a:pPr marL="0" indent="0" fontAlgn="base">
              <a:buNone/>
            </a:pPr>
            <a:r>
              <a:rPr lang="fi-FI" b="1" dirty="0"/>
              <a:t>Hyvinvoiva mieli</a:t>
            </a:r>
            <a:r>
              <a:rPr lang="en-US" dirty="0"/>
              <a:t>​</a:t>
            </a:r>
            <a:endParaRPr lang="en-US" dirty="0">
              <a:cs typeface="Calibri"/>
            </a:endParaRPr>
          </a:p>
          <a:p>
            <a:pPr lvl="1" fontAlgn="base">
              <a:buFont typeface="Arial" panose="020B0604020202020204" pitchFamily="34" charset="0"/>
              <a:buChar char="•"/>
            </a:pPr>
            <a:r>
              <a:rPr lang="fi-FI" sz="2600" dirty="0"/>
              <a:t>lisää kyvykkyyttä suoriutua opinnoista</a:t>
            </a:r>
            <a:r>
              <a:rPr lang="en-US" sz="2600" dirty="0"/>
              <a:t>​</a:t>
            </a:r>
            <a:endParaRPr lang="en-US" sz="2600" dirty="0">
              <a:cs typeface="Calibri"/>
            </a:endParaRPr>
          </a:p>
          <a:p>
            <a:pPr lvl="1" fontAlgn="base">
              <a:buFont typeface="Arial" panose="020B0604020202020204" pitchFamily="34" charset="0"/>
              <a:buChar char="•"/>
            </a:pPr>
            <a:r>
              <a:rPr lang="fi-FI" sz="2600" dirty="0"/>
              <a:t>auttaa kiinnittymään opiskelijayhteisöön ja opintoihin.</a:t>
            </a:r>
            <a:r>
              <a:rPr lang="en-US" sz="2600" dirty="0"/>
              <a:t>​</a:t>
            </a:r>
          </a:p>
          <a:p>
            <a:pPr marL="397800" lvl="1" indent="0" fontAlgn="base">
              <a:buNone/>
            </a:pPr>
            <a:endParaRPr lang="en-US" sz="2600" dirty="0">
              <a:cs typeface="Calibri"/>
            </a:endParaRPr>
          </a:p>
          <a:p>
            <a:pPr fontAlgn="base"/>
            <a:r>
              <a:rPr lang="fi-FI" dirty="0"/>
              <a:t>Kaikki ihmiset kohtaavat mielen hyvinvoinnin haasteita jossain elämänvaiheessa.</a:t>
            </a:r>
          </a:p>
          <a:p>
            <a:pPr fontAlgn="base"/>
            <a:r>
              <a:rPr lang="fi-FI" dirty="0"/>
              <a:t>Se, että kohtaa haasteita, ei tarkoita, että ne olisivat läsnä ikuisesti, vaan niistä on mahdollista selvitä. </a:t>
            </a:r>
            <a:r>
              <a:rPr lang="en-US" dirty="0"/>
              <a:t>​</a:t>
            </a:r>
          </a:p>
          <a:p>
            <a:pPr fontAlgn="base"/>
            <a:endParaRPr lang="en-US" dirty="0"/>
          </a:p>
          <a:p>
            <a:endParaRPr lang="fi-FI" dirty="0"/>
          </a:p>
        </p:txBody>
      </p:sp>
      <p:pic>
        <p:nvPicPr>
          <p:cNvPr id="4" name="Graphic 3" descr="Käsi jossa peukku pystyssä">
            <a:extLst>
              <a:ext uri="{FF2B5EF4-FFF2-40B4-BE49-F238E27FC236}">
                <a16:creationId xmlns:a16="http://schemas.microsoft.com/office/drawing/2014/main" id="{C9248F3A-853B-4BDE-BBD2-CCCC48A5F6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445924" y="4961773"/>
            <a:ext cx="2518911" cy="1231467"/>
          </a:xfrm>
          <a:prstGeom prst="rect">
            <a:avLst/>
          </a:prstGeom>
        </p:spPr>
      </p:pic>
    </p:spTree>
    <p:extLst>
      <p:ext uri="{BB962C8B-B14F-4D97-AF65-F5344CB8AC3E}">
        <p14:creationId xmlns:p14="http://schemas.microsoft.com/office/powerpoint/2010/main" val="316592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436AD7-F33E-4CF3-AC4A-D5EAE7231F97}"/>
              </a:ext>
            </a:extLst>
          </p:cNvPr>
          <p:cNvSpPr>
            <a:spLocks noGrp="1"/>
          </p:cNvSpPr>
          <p:nvPr>
            <p:ph type="title"/>
          </p:nvPr>
        </p:nvSpPr>
        <p:spPr>
          <a:xfrm>
            <a:off x="838200" y="370701"/>
            <a:ext cx="10562490" cy="1174865"/>
          </a:xfrm>
        </p:spPr>
        <p:txBody>
          <a:bodyPr>
            <a:noAutofit/>
          </a:bodyPr>
          <a:lstStyle/>
          <a:p>
            <a:r>
              <a:rPr lang="fi-FI" sz="3900" dirty="0"/>
              <a:t>Mielenterveys ei ole mielen sairauden vastakohta</a:t>
            </a:r>
          </a:p>
        </p:txBody>
      </p:sp>
      <p:sp>
        <p:nvSpPr>
          <p:cNvPr id="6" name="Suorakulmio 5">
            <a:extLst>
              <a:ext uri="{FF2B5EF4-FFF2-40B4-BE49-F238E27FC236}">
                <a16:creationId xmlns:a16="http://schemas.microsoft.com/office/drawing/2014/main" id="{5ACDCB2A-CDB4-4964-865E-B7A0DD9A0FB1}"/>
              </a:ext>
            </a:extLst>
          </p:cNvPr>
          <p:cNvSpPr/>
          <p:nvPr/>
        </p:nvSpPr>
        <p:spPr>
          <a:xfrm>
            <a:off x="838200" y="1706583"/>
            <a:ext cx="5257800" cy="4093428"/>
          </a:xfrm>
          <a:prstGeom prst="rect">
            <a:avLst/>
          </a:prstGeom>
        </p:spPr>
        <p:txBody>
          <a:bodyPr wrap="square">
            <a:spAutoFit/>
          </a:bodyPr>
          <a:lstStyle/>
          <a:p>
            <a:r>
              <a:rPr lang="fi-FI" sz="2000" b="1" dirty="0">
                <a:ea typeface="Segoe UI"/>
                <a:cs typeface="Segoe UI"/>
              </a:rPr>
              <a:t>Mielenterveys</a:t>
            </a:r>
            <a:r>
              <a:rPr lang="en-US" sz="2000" dirty="0">
                <a:ea typeface="Segoe UI"/>
                <a:cs typeface="Segoe UI"/>
              </a:rPr>
              <a:t>​</a:t>
            </a:r>
          </a:p>
          <a:p>
            <a:pPr marL="457200" indent="-457200">
              <a:buFont typeface="Arial" panose="020B0604020202020204" pitchFamily="34" charset="0"/>
              <a:buChar char="•"/>
            </a:pPr>
            <a:r>
              <a:rPr lang="fi-FI" sz="2000" dirty="0">
                <a:ea typeface="Segoe UI"/>
                <a:cs typeface="Segoe UI"/>
              </a:rPr>
              <a:t>Elämäntaidollinen ja kokemuksellinen käsite</a:t>
            </a:r>
            <a:r>
              <a:rPr lang="en-US" sz="2000" dirty="0">
                <a:ea typeface="Segoe UI"/>
                <a:cs typeface="Segoe UI"/>
              </a:rPr>
              <a:t>​</a:t>
            </a:r>
          </a:p>
          <a:p>
            <a:pPr marL="457200" indent="-457200">
              <a:buFont typeface="Arial" panose="020B0604020202020204" pitchFamily="34" charset="0"/>
              <a:buChar char="•"/>
            </a:pPr>
            <a:r>
              <a:rPr lang="fi-FI" sz="2000" dirty="0">
                <a:ea typeface="Segoe UI"/>
                <a:cs typeface="Segoe UI"/>
              </a:rPr>
              <a:t>Ei voida hoitaa lääketieteellisin keinoin</a:t>
            </a:r>
            <a:r>
              <a:rPr lang="en-US" sz="2000" dirty="0">
                <a:ea typeface="Segoe UI"/>
                <a:cs typeface="Segoe UI"/>
              </a:rPr>
              <a:t>​</a:t>
            </a:r>
          </a:p>
          <a:p>
            <a:pPr marL="457200" indent="-457200">
              <a:buFont typeface="Arial" panose="020B0604020202020204" pitchFamily="34" charset="0"/>
              <a:buChar char="•"/>
            </a:pPr>
            <a:r>
              <a:rPr lang="fi-FI" sz="2000" dirty="0">
                <a:ea typeface="Segoe UI"/>
                <a:cs typeface="Segoe UI"/>
              </a:rPr>
              <a:t>Edistetään ja vahvistetaan sairauksien hoidosta poikkeavalla tavalla</a:t>
            </a:r>
            <a:r>
              <a:rPr lang="en-US" sz="2000" dirty="0">
                <a:ea typeface="Segoe UI"/>
                <a:cs typeface="Segoe UI"/>
              </a:rPr>
              <a:t>​</a:t>
            </a:r>
            <a:br>
              <a:rPr lang="en-US" sz="2000" dirty="0">
                <a:ea typeface="Segoe UI"/>
                <a:cs typeface="Segoe UI"/>
              </a:rPr>
            </a:br>
            <a:endParaRPr lang="en-US" sz="2000" dirty="0">
              <a:ea typeface="Segoe UI"/>
              <a:cs typeface="Segoe UI"/>
            </a:endParaRPr>
          </a:p>
          <a:p>
            <a:r>
              <a:rPr lang="fi-FI" sz="2000" b="1" dirty="0">
                <a:ea typeface="Segoe UI"/>
                <a:cs typeface="Segoe UI"/>
              </a:rPr>
              <a:t>Mielen sairaus</a:t>
            </a:r>
            <a:r>
              <a:rPr lang="en-US" sz="2000" dirty="0">
                <a:ea typeface="Segoe UI"/>
                <a:cs typeface="Segoe UI"/>
              </a:rPr>
              <a:t>​</a:t>
            </a:r>
          </a:p>
          <a:p>
            <a:pPr marL="457200" indent="-457200">
              <a:buFont typeface="Arial" panose="020B0604020202020204" pitchFamily="34" charset="0"/>
              <a:buChar char="•"/>
            </a:pPr>
            <a:r>
              <a:rPr lang="fi-FI" sz="2000" dirty="0">
                <a:ea typeface="Segoe UI"/>
                <a:cs typeface="Segoe UI"/>
              </a:rPr>
              <a:t>Lääketieteellinen käsite</a:t>
            </a:r>
            <a:r>
              <a:rPr lang="en-US" sz="2000" dirty="0">
                <a:ea typeface="Segoe UI"/>
                <a:cs typeface="Segoe UI"/>
              </a:rPr>
              <a:t>​</a:t>
            </a:r>
          </a:p>
          <a:p>
            <a:pPr marL="457200" indent="-457200">
              <a:buFont typeface="Arial" panose="020B0604020202020204" pitchFamily="34" charset="0"/>
              <a:buChar char="•"/>
            </a:pPr>
            <a:r>
              <a:rPr lang="fi-FI" sz="2000" dirty="0">
                <a:ea typeface="Segoe UI"/>
                <a:cs typeface="Segoe UI"/>
              </a:rPr>
              <a:t>Voidaan hoitaa tai parantaa lääketieteellisin keinoin</a:t>
            </a:r>
            <a:r>
              <a:rPr lang="en-US" sz="2000" dirty="0">
                <a:ea typeface="Segoe UI"/>
                <a:cs typeface="Segoe UI"/>
              </a:rPr>
              <a:t>​</a:t>
            </a:r>
            <a:br>
              <a:rPr lang="en-US" sz="2000" dirty="0">
                <a:ea typeface="Segoe UI"/>
                <a:cs typeface="Segoe UI"/>
              </a:rPr>
            </a:br>
            <a:endParaRPr lang="en-US" sz="2000" dirty="0">
              <a:ea typeface="Segoe UI"/>
              <a:cs typeface="Segoe UI"/>
            </a:endParaRPr>
          </a:p>
          <a:p>
            <a:r>
              <a:rPr lang="fi-FI" sz="2000" b="1" dirty="0">
                <a:ea typeface="Segoe UI"/>
                <a:cs typeface="Segoe UI"/>
              </a:rPr>
              <a:t>Mielen hyvinvointi</a:t>
            </a:r>
            <a:r>
              <a:rPr lang="fi-FI" sz="2000" dirty="0">
                <a:ea typeface="Segoe UI"/>
                <a:cs typeface="Segoe UI"/>
              </a:rPr>
              <a:t>​</a:t>
            </a:r>
          </a:p>
          <a:p>
            <a:pPr marL="457200" indent="-457200">
              <a:buFont typeface="Arial" panose="020B0604020202020204" pitchFamily="34" charset="0"/>
              <a:buChar char="•"/>
            </a:pPr>
            <a:r>
              <a:rPr lang="fi-FI" sz="2000" dirty="0">
                <a:ea typeface="Segoe UI"/>
                <a:cs typeface="Segoe UI"/>
              </a:rPr>
              <a:t>Hyvän mielenterveyden toteutumista</a:t>
            </a:r>
            <a:endParaRPr lang="fi-FI" sz="2000" dirty="0">
              <a:cs typeface="Calibri" panose="020F0502020204030204"/>
            </a:endParaRPr>
          </a:p>
        </p:txBody>
      </p:sp>
      <p:pic>
        <p:nvPicPr>
          <p:cNvPr id="4" name="Kuva 3" descr="Esimerkissä henkilöllä A ei ole mielenterveyden diagnoosia, mutta hän kokee mielenterveytensä alhaiseksi. Henkilöllä B on mielenterveyden diagnoosi/t, mutta hän kokee mielenterveytensä A:ta paremmaksi.&#10;Lähde: Mieli 2019, Heiskanen 2006&#10;">
            <a:extLst>
              <a:ext uri="{FF2B5EF4-FFF2-40B4-BE49-F238E27FC236}">
                <a16:creationId xmlns:a16="http://schemas.microsoft.com/office/drawing/2014/main" id="{FF0F35D1-D20E-491D-BDB7-CFB4D7AB019B}"/>
              </a:ext>
            </a:extLst>
          </p:cNvPr>
          <p:cNvPicPr>
            <a:picLocks noChangeAspect="1"/>
          </p:cNvPicPr>
          <p:nvPr/>
        </p:nvPicPr>
        <p:blipFill rotWithShape="1">
          <a:blip r:embed="rId3">
            <a:extLst>
              <a:ext uri="{28A0092B-C50C-407E-A947-70E740481C1C}">
                <a14:useLocalDpi xmlns:a14="http://schemas.microsoft.com/office/drawing/2010/main" val="0"/>
              </a:ext>
            </a:extLst>
          </a:blip>
          <a:srcRect l="46196" t="20082" r="10679" b="7999"/>
          <a:stretch/>
        </p:blipFill>
        <p:spPr>
          <a:xfrm>
            <a:off x="6182646" y="1460669"/>
            <a:ext cx="5257800" cy="4929809"/>
          </a:xfrm>
          <a:prstGeom prst="rect">
            <a:avLst/>
          </a:prstGeom>
        </p:spPr>
      </p:pic>
    </p:spTree>
    <p:extLst>
      <p:ext uri="{BB962C8B-B14F-4D97-AF65-F5344CB8AC3E}">
        <p14:creationId xmlns:p14="http://schemas.microsoft.com/office/powerpoint/2010/main" val="209238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6E8194-B694-4B3D-A657-2DBE11349B49}"/>
              </a:ext>
            </a:extLst>
          </p:cNvPr>
          <p:cNvSpPr>
            <a:spLocks noGrp="1"/>
          </p:cNvSpPr>
          <p:nvPr>
            <p:ph type="title"/>
          </p:nvPr>
        </p:nvSpPr>
        <p:spPr/>
        <p:txBody>
          <a:bodyPr/>
          <a:lstStyle/>
          <a:p>
            <a:r>
              <a:rPr lang="fi-FI" dirty="0">
                <a:latin typeface="+mn-lt"/>
                <a:cs typeface="Calibri Light"/>
              </a:rPr>
              <a:t>Mielen hyvinvoinnin haasteet ovat yleisiä</a:t>
            </a:r>
            <a:endParaRPr lang="fi-FI" dirty="0">
              <a:latin typeface="+mn-lt"/>
            </a:endParaRPr>
          </a:p>
        </p:txBody>
      </p:sp>
      <p:sp>
        <p:nvSpPr>
          <p:cNvPr id="3" name="Sisällön paikkamerkki 2">
            <a:extLst>
              <a:ext uri="{FF2B5EF4-FFF2-40B4-BE49-F238E27FC236}">
                <a16:creationId xmlns:a16="http://schemas.microsoft.com/office/drawing/2014/main" id="{334728B5-FC38-4A85-9D11-0E52B8408929}"/>
              </a:ext>
            </a:extLst>
          </p:cNvPr>
          <p:cNvSpPr>
            <a:spLocks noGrp="1"/>
          </p:cNvSpPr>
          <p:nvPr>
            <p:ph idx="1"/>
          </p:nvPr>
        </p:nvSpPr>
        <p:spPr/>
        <p:txBody>
          <a:bodyPr>
            <a:normAutofit/>
          </a:bodyPr>
          <a:lstStyle/>
          <a:p>
            <a:pPr marL="360000" lvl="1">
              <a:spcBef>
                <a:spcPts val="1200"/>
              </a:spcBef>
              <a:buFont typeface="Arial" panose="020B0604020202020204" pitchFamily="34" charset="0"/>
              <a:buChar char="•"/>
            </a:pPr>
            <a:r>
              <a:rPr lang="fi-FI" sz="2400" dirty="0"/>
              <a:t>30 % opiskelijoista on psyykkisiä vaikeuksia (yleisimpinä ongelmina jatkuvan ylirasituksen kokeminen, itsensä kokeminen onnettomaksi ja masentuneeksi, keskittymisvaikeudet tehtäviin sekä valvominen huolien takia).​</a:t>
            </a:r>
          </a:p>
          <a:p>
            <a:pPr marL="360000" lvl="1">
              <a:spcBef>
                <a:spcPts val="1200"/>
              </a:spcBef>
              <a:buFont typeface="Arial" panose="020B0604020202020204" pitchFamily="34" charset="0"/>
              <a:buChar char="•"/>
            </a:pPr>
            <a:r>
              <a:rPr lang="fi-FI" sz="2400" dirty="0"/>
              <a:t>16 % korkeakouluopiskelijoista kärsii päivittäin jostakin psyykkisestä oireesta (esim. uniongelmat, keskittymisvaikeudet, jännittyneisyys, masentuneisuus, ahdistuneisuus)​.</a:t>
            </a:r>
          </a:p>
          <a:p>
            <a:pPr marL="360000" lvl="1">
              <a:spcBef>
                <a:spcPts val="1200"/>
              </a:spcBef>
            </a:pPr>
            <a:r>
              <a:rPr lang="fi-FI" sz="2400" dirty="0"/>
              <a:t>Noin 7 % opiskelijoista kokee itsensä yksinäiseksi usein</a:t>
            </a:r>
            <a:r>
              <a:rPr lang="fi-FI" dirty="0">
                <a:cs typeface="Calibri"/>
              </a:rPr>
              <a:t>, n. 42% ajoittain</a:t>
            </a:r>
            <a:endParaRPr lang="fi-FI" sz="2400" dirty="0"/>
          </a:p>
          <a:p>
            <a:pPr marL="360000" lvl="1">
              <a:spcBef>
                <a:spcPts val="1200"/>
              </a:spcBef>
              <a:buFont typeface="Arial" panose="020B0604020202020204" pitchFamily="34" charset="0"/>
              <a:buChar char="•"/>
            </a:pPr>
            <a:r>
              <a:rPr lang="fi-FI" sz="2400" dirty="0"/>
              <a:t>33 % kokee runsasta stressiä (yleisimmät aiheuttajat esiintyminen ja vaikeus saada otetta opiskelusta). </a:t>
            </a:r>
          </a:p>
        </p:txBody>
      </p:sp>
      <p:sp>
        <p:nvSpPr>
          <p:cNvPr id="4" name="Tekstiruutu 3">
            <a:extLst>
              <a:ext uri="{FF2B5EF4-FFF2-40B4-BE49-F238E27FC236}">
                <a16:creationId xmlns:a16="http://schemas.microsoft.com/office/drawing/2014/main" id="{C00908F6-E356-4D69-8F31-93AEF6F581B0}"/>
              </a:ext>
            </a:extLst>
          </p:cNvPr>
          <p:cNvSpPr txBox="1"/>
          <p:nvPr/>
        </p:nvSpPr>
        <p:spPr>
          <a:xfrm>
            <a:off x="5821680" y="6094839"/>
            <a:ext cx="6736080" cy="369332"/>
          </a:xfrm>
          <a:prstGeom prst="rect">
            <a:avLst/>
          </a:prstGeom>
          <a:noFill/>
        </p:spPr>
        <p:txBody>
          <a:bodyPr wrap="square" rtlCol="0">
            <a:spAutoFit/>
          </a:bodyPr>
          <a:lstStyle/>
          <a:p>
            <a:r>
              <a:rPr lang="fi-FI" dirty="0"/>
              <a:t>Lähde: Korkeakouluopiskelijoiden terveystutkimus 2016, YTHS</a:t>
            </a:r>
          </a:p>
        </p:txBody>
      </p:sp>
    </p:spTree>
    <p:extLst>
      <p:ext uri="{BB962C8B-B14F-4D97-AF65-F5344CB8AC3E}">
        <p14:creationId xmlns:p14="http://schemas.microsoft.com/office/powerpoint/2010/main" val="3601678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BB277B-774F-48C9-B76A-35765BA05983}"/>
              </a:ext>
            </a:extLst>
          </p:cNvPr>
          <p:cNvSpPr>
            <a:spLocks noGrp="1"/>
          </p:cNvSpPr>
          <p:nvPr>
            <p:ph type="title"/>
          </p:nvPr>
        </p:nvSpPr>
        <p:spPr/>
        <p:txBody>
          <a:bodyPr/>
          <a:lstStyle/>
          <a:p>
            <a:r>
              <a:rPr lang="fi-FI" dirty="0">
                <a:latin typeface="+mn-lt"/>
                <a:cs typeface="Calibri Light"/>
              </a:rPr>
              <a:t>Mielen hyvinvointia tukevat</a:t>
            </a:r>
            <a:endParaRPr lang="fi-FI" dirty="0">
              <a:latin typeface="+mn-lt"/>
            </a:endParaRPr>
          </a:p>
        </p:txBody>
      </p:sp>
      <p:sp>
        <p:nvSpPr>
          <p:cNvPr id="3" name="Sisällön paikkamerkki 2">
            <a:extLst>
              <a:ext uri="{FF2B5EF4-FFF2-40B4-BE49-F238E27FC236}">
                <a16:creationId xmlns:a16="http://schemas.microsoft.com/office/drawing/2014/main" id="{08808A66-0B46-4AFD-8415-F33B06CA1852}"/>
              </a:ext>
            </a:extLst>
          </p:cNvPr>
          <p:cNvSpPr>
            <a:spLocks noGrp="1"/>
          </p:cNvSpPr>
          <p:nvPr>
            <p:ph idx="1"/>
          </p:nvPr>
        </p:nvSpPr>
        <p:spPr/>
        <p:txBody>
          <a:bodyPr>
            <a:normAutofit/>
          </a:bodyPr>
          <a:lstStyle/>
          <a:p>
            <a:pPr marL="360000" lvl="1">
              <a:lnSpc>
                <a:spcPct val="100000"/>
              </a:lnSpc>
              <a:spcBef>
                <a:spcPts val="600"/>
              </a:spcBef>
              <a:buFont typeface="Arial" panose="020B0604020202020204" pitchFamily="34" charset="0"/>
              <a:buChar char="•"/>
            </a:pPr>
            <a:r>
              <a:rPr lang="fi-FI" sz="2400"/>
              <a:t>omat elämänhallinnalliset keinot ja niiden kehittäminen </a:t>
            </a:r>
          </a:p>
          <a:p>
            <a:pPr marL="360000" lvl="1">
              <a:lnSpc>
                <a:spcPct val="100000"/>
              </a:lnSpc>
              <a:spcBef>
                <a:spcPts val="600"/>
              </a:spcBef>
              <a:buFont typeface="Arial" panose="020B0604020202020204" pitchFamily="34" charset="0"/>
              <a:buChar char="•"/>
            </a:pPr>
            <a:r>
              <a:rPr lang="fi-FI" sz="2400"/>
              <a:t>turvallinen opiskeluympäristö </a:t>
            </a:r>
          </a:p>
          <a:p>
            <a:pPr marL="360000" lvl="1">
              <a:lnSpc>
                <a:spcPct val="100000"/>
              </a:lnSpc>
              <a:spcBef>
                <a:spcPts val="600"/>
              </a:spcBef>
              <a:buFont typeface="Arial" panose="020B0604020202020204" pitchFamily="34" charset="0"/>
              <a:buChar char="•"/>
            </a:pPr>
            <a:r>
              <a:rPr lang="fi-FI" sz="2400"/>
              <a:t>läheisten ja opiskeluyhteisön tuki </a:t>
            </a:r>
          </a:p>
          <a:p>
            <a:pPr marL="360000" lvl="1">
              <a:lnSpc>
                <a:spcPct val="100000"/>
              </a:lnSpc>
              <a:spcBef>
                <a:spcPts val="600"/>
              </a:spcBef>
              <a:buFont typeface="Arial" panose="020B0604020202020204" pitchFamily="34" charset="0"/>
              <a:buChar char="•"/>
            </a:pPr>
            <a:r>
              <a:rPr lang="fi-FI" sz="2400"/>
              <a:t>opiskelusta saadut positiiviset kokemukset </a:t>
            </a:r>
          </a:p>
          <a:p>
            <a:pPr marL="360000" lvl="1">
              <a:lnSpc>
                <a:spcPct val="100000"/>
              </a:lnSpc>
              <a:spcBef>
                <a:spcPts val="600"/>
              </a:spcBef>
              <a:buFont typeface="Arial" panose="020B0604020202020204" pitchFamily="34" charset="0"/>
              <a:buChar char="•"/>
            </a:pPr>
            <a:r>
              <a:rPr lang="fi-FI" sz="2400"/>
              <a:t>itseluottamus ja usko omiin kykyihin</a:t>
            </a:r>
          </a:p>
          <a:p>
            <a:pPr marL="360000" lvl="1">
              <a:lnSpc>
                <a:spcPct val="100000"/>
              </a:lnSpc>
              <a:spcBef>
                <a:spcPts val="600"/>
              </a:spcBef>
              <a:buFont typeface="Arial" panose="020B0604020202020204" pitchFamily="34" charset="0"/>
              <a:buChar char="•"/>
            </a:pPr>
            <a:r>
              <a:rPr lang="fi-FI" sz="2400"/>
              <a:t>sosiaaliset taidot</a:t>
            </a:r>
          </a:p>
          <a:p>
            <a:pPr marL="360000" lvl="1">
              <a:lnSpc>
                <a:spcPct val="100000"/>
              </a:lnSpc>
              <a:spcBef>
                <a:spcPts val="600"/>
              </a:spcBef>
              <a:buFont typeface="Arial" panose="020B0604020202020204" pitchFamily="34" charset="0"/>
              <a:buChar char="•"/>
            </a:pPr>
            <a:r>
              <a:rPr lang="fi-FI" sz="2400"/>
              <a:t>opiskelukyky ja ongelmanratkaisutaidot</a:t>
            </a:r>
          </a:p>
          <a:p>
            <a:pPr marL="360000" lvl="1">
              <a:lnSpc>
                <a:spcPct val="100000"/>
              </a:lnSpc>
              <a:spcBef>
                <a:spcPts val="600"/>
              </a:spcBef>
              <a:buFont typeface="Arial" panose="020B0604020202020204" pitchFamily="34" charset="0"/>
              <a:buChar char="•"/>
            </a:pPr>
            <a:r>
              <a:rPr lang="fi-FI" sz="2400"/>
              <a:t>kuulluksi tuleminen ja mahdollisuus vaikuttaa asioihin</a:t>
            </a:r>
          </a:p>
          <a:p>
            <a:pPr marL="360000" lvl="1">
              <a:lnSpc>
                <a:spcPct val="100000"/>
              </a:lnSpc>
              <a:spcBef>
                <a:spcPts val="600"/>
              </a:spcBef>
              <a:buFont typeface="Arial" panose="020B0604020202020204" pitchFamily="34" charset="0"/>
              <a:buChar char="•"/>
            </a:pPr>
            <a:r>
              <a:rPr lang="fi-FI" sz="2400"/>
              <a:t>lähellä olevat ja helposti tavoitettavat tukijärjestelmät.</a:t>
            </a:r>
          </a:p>
          <a:p>
            <a:pPr marL="457200" indent="-457200">
              <a:buClr>
                <a:schemeClr val="accent1"/>
              </a:buClr>
              <a:buFont typeface="Arial" panose="020B0604020202020204" pitchFamily="34" charset="0"/>
              <a:buChar char="•"/>
            </a:pPr>
            <a:endParaRPr lang="fi-FI"/>
          </a:p>
          <a:p>
            <a:endParaRPr lang="fi-FI"/>
          </a:p>
        </p:txBody>
      </p:sp>
      <p:pic>
        <p:nvPicPr>
          <p:cNvPr id="4" name="Picture 4" descr="Hahmo antaa toiselle ilmapallon isosta ilmapallokimpusta">
            <a:extLst>
              <a:ext uri="{FF2B5EF4-FFF2-40B4-BE49-F238E27FC236}">
                <a16:creationId xmlns:a16="http://schemas.microsoft.com/office/drawing/2014/main" id="{E6EEF45C-C3BB-4EDA-94DE-94F095739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2640" y="1314278"/>
            <a:ext cx="2425460" cy="4595296"/>
          </a:xfrm>
          <a:prstGeom prst="rect">
            <a:avLst/>
          </a:prstGeom>
        </p:spPr>
      </p:pic>
    </p:spTree>
    <p:extLst>
      <p:ext uri="{BB962C8B-B14F-4D97-AF65-F5344CB8AC3E}">
        <p14:creationId xmlns:p14="http://schemas.microsoft.com/office/powerpoint/2010/main" val="65043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B521B-394B-4FEF-8F00-D9E1CFE84D6A}"/>
              </a:ext>
            </a:extLst>
          </p:cNvPr>
          <p:cNvSpPr>
            <a:spLocks noGrp="1"/>
          </p:cNvSpPr>
          <p:nvPr>
            <p:ph type="title"/>
          </p:nvPr>
        </p:nvSpPr>
        <p:spPr/>
        <p:txBody>
          <a:bodyPr>
            <a:normAutofit fontScale="90000"/>
          </a:bodyPr>
          <a:lstStyle/>
          <a:p>
            <a:r>
              <a:rPr lang="fi-FI" dirty="0">
                <a:cs typeface="Calibri Light"/>
              </a:rPr>
              <a:t>Miten voit tuutorina vaikuttaa em. asioihin?</a:t>
            </a:r>
            <a:endParaRPr lang="fi-FI" dirty="0"/>
          </a:p>
        </p:txBody>
      </p:sp>
      <p:sp>
        <p:nvSpPr>
          <p:cNvPr id="3" name="Sisällön paikkamerkki 2">
            <a:extLst>
              <a:ext uri="{FF2B5EF4-FFF2-40B4-BE49-F238E27FC236}">
                <a16:creationId xmlns:a16="http://schemas.microsoft.com/office/drawing/2014/main" id="{4DE63324-1F88-45C1-8F30-F76033F71AAC}"/>
              </a:ext>
            </a:extLst>
          </p:cNvPr>
          <p:cNvSpPr>
            <a:spLocks noGrp="1"/>
          </p:cNvSpPr>
          <p:nvPr>
            <p:ph idx="1"/>
          </p:nvPr>
        </p:nvSpPr>
        <p:spPr/>
        <p:txBody>
          <a:bodyPr>
            <a:normAutofit fontScale="92500"/>
          </a:bodyPr>
          <a:lstStyle/>
          <a:p>
            <a:r>
              <a:rPr lang="fi-FI"/>
              <a:t>Muista sanoa tapaamisissa, että tässä ryhmässä saa olla oma itsensä, mutta kuitenkin muita kunnioittaen.</a:t>
            </a:r>
          </a:p>
          <a:p>
            <a:r>
              <a:rPr lang="fi-FI"/>
              <a:t>Huomioi kaikki ryhmän jäsenet – huolehdi ettei kukaan jää yksin.</a:t>
            </a:r>
          </a:p>
          <a:p>
            <a:r>
              <a:rPr lang="fi-FI"/>
              <a:t>Ota tavaksi kysellä kuulumisia – puhuttele toista nimellä jos mahdollista.</a:t>
            </a:r>
          </a:p>
          <a:p>
            <a:r>
              <a:rPr lang="fi-FI"/>
              <a:t>Kuuntele ja näytä että kuuntelet. Kerro, miten ja milloin olet tavoitettavissa.</a:t>
            </a:r>
          </a:p>
          <a:p>
            <a:r>
              <a:rPr lang="fi-FI"/>
              <a:t>Ole voimavarakeskeinen – asioissa on aina hyviä puolia.</a:t>
            </a:r>
          </a:p>
          <a:p>
            <a:r>
              <a:rPr lang="fi-FI"/>
              <a:t>Ole ratkaisukeskeinen – mieti miten tästä päästään eteenpäin.</a:t>
            </a:r>
          </a:p>
          <a:p>
            <a:r>
              <a:rPr lang="fi-FI"/>
              <a:t>Ole ystävällinen, positiivinen ja kannustava – kehota muitakin tähän.</a:t>
            </a:r>
          </a:p>
          <a:p>
            <a:r>
              <a:rPr lang="fi-FI"/>
              <a:t>Jakakaa parhaat suunnittelu- ja ajanhallintavinkkinne.</a:t>
            </a:r>
          </a:p>
          <a:p>
            <a:r>
              <a:rPr lang="fi-FI"/>
              <a:t>Kerro, miten annetaan palautetta ja vaikutetaan.</a:t>
            </a:r>
          </a:p>
        </p:txBody>
      </p:sp>
    </p:spTree>
    <p:extLst>
      <p:ext uri="{BB962C8B-B14F-4D97-AF65-F5344CB8AC3E}">
        <p14:creationId xmlns:p14="http://schemas.microsoft.com/office/powerpoint/2010/main" val="23631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D1A804-E234-4C4B-9453-38575F01F5C6}"/>
              </a:ext>
            </a:extLst>
          </p:cNvPr>
          <p:cNvSpPr>
            <a:spLocks noGrp="1"/>
          </p:cNvSpPr>
          <p:nvPr>
            <p:ph type="title"/>
          </p:nvPr>
        </p:nvSpPr>
        <p:spPr/>
        <p:txBody>
          <a:bodyPr/>
          <a:lstStyle/>
          <a:p>
            <a:r>
              <a:rPr lang="fi-FI" dirty="0">
                <a:latin typeface="+mn-lt"/>
              </a:rPr>
              <a:t>Jaksaminen on yksilöllistä</a:t>
            </a:r>
          </a:p>
        </p:txBody>
      </p:sp>
      <p:sp>
        <p:nvSpPr>
          <p:cNvPr id="3" name="Sisällön paikkamerkki 2">
            <a:extLst>
              <a:ext uri="{FF2B5EF4-FFF2-40B4-BE49-F238E27FC236}">
                <a16:creationId xmlns:a16="http://schemas.microsoft.com/office/drawing/2014/main" id="{5223F12F-3406-4689-9041-1E5487A39C0C}"/>
              </a:ext>
            </a:extLst>
          </p:cNvPr>
          <p:cNvSpPr>
            <a:spLocks noGrp="1"/>
          </p:cNvSpPr>
          <p:nvPr>
            <p:ph idx="1"/>
          </p:nvPr>
        </p:nvSpPr>
        <p:spPr/>
        <p:txBody>
          <a:bodyPr/>
          <a:lstStyle/>
          <a:p>
            <a:r>
              <a:rPr lang="fi-FI" dirty="0"/>
              <a:t>Monet seikat vaikuttavat jaksamiseemme. Oleellista on, että jokainen löytää ja ymmärtää oman jaksamisensa rajat.</a:t>
            </a:r>
            <a:br>
              <a:rPr lang="fi-FI" dirty="0"/>
            </a:br>
            <a:endParaRPr lang="fi-FI" dirty="0"/>
          </a:p>
          <a:p>
            <a:pPr marL="914400" lvl="1" indent="-457200"/>
            <a:r>
              <a:rPr lang="fi-FI" dirty="0"/>
              <a:t>Mitä minä tarvitsen voidakseni hyvin?</a:t>
            </a:r>
          </a:p>
          <a:p>
            <a:pPr marL="914400" lvl="1" indent="-457200"/>
            <a:r>
              <a:rPr lang="fi-FI" dirty="0"/>
              <a:t>Mikä on minulle tärkeää?</a:t>
            </a:r>
          </a:p>
          <a:p>
            <a:pPr marL="914400" lvl="1" indent="-457200"/>
            <a:r>
              <a:rPr lang="fi-FI" dirty="0"/>
              <a:t>Millaisia asioita haluan tavoitella ja saavuttaa?</a:t>
            </a:r>
          </a:p>
          <a:p>
            <a:pPr marL="914400" lvl="1" indent="-457200"/>
            <a:r>
              <a:rPr lang="fi-FI" dirty="0"/>
              <a:t>Millaisia voimavaroja minulla on?</a:t>
            </a:r>
          </a:p>
        </p:txBody>
      </p:sp>
      <p:pic>
        <p:nvPicPr>
          <p:cNvPr id="4" name="Graphic 3" descr="Opiskelija katsoo peiliin">
            <a:extLst>
              <a:ext uri="{FF2B5EF4-FFF2-40B4-BE49-F238E27FC236}">
                <a16:creationId xmlns:a16="http://schemas.microsoft.com/office/drawing/2014/main" id="{7C00D260-3F95-4A33-A377-ADF3CC2FEB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3371" y="3124199"/>
            <a:ext cx="1990429" cy="2863205"/>
          </a:xfrm>
          <a:prstGeom prst="rect">
            <a:avLst/>
          </a:prstGeom>
        </p:spPr>
      </p:pic>
    </p:spTree>
    <p:extLst>
      <p:ext uri="{BB962C8B-B14F-4D97-AF65-F5344CB8AC3E}">
        <p14:creationId xmlns:p14="http://schemas.microsoft.com/office/powerpoint/2010/main" val="3468625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52FCF4-F5B5-4522-B9A6-51EE1CEEFBA8}"/>
              </a:ext>
            </a:extLst>
          </p:cNvPr>
          <p:cNvSpPr>
            <a:spLocks noGrp="1"/>
          </p:cNvSpPr>
          <p:nvPr>
            <p:ph type="title"/>
          </p:nvPr>
        </p:nvSpPr>
        <p:spPr/>
        <p:txBody>
          <a:bodyPr/>
          <a:lstStyle/>
          <a:p>
            <a:r>
              <a:rPr lang="fi-FI" dirty="0">
                <a:latin typeface="+mn-lt"/>
              </a:rPr>
              <a:t>Vaikuta stressiä luovaan tilanteeseen</a:t>
            </a:r>
          </a:p>
        </p:txBody>
      </p:sp>
      <p:sp>
        <p:nvSpPr>
          <p:cNvPr id="3" name="Sisällön paikkamerkki 2">
            <a:extLst>
              <a:ext uri="{FF2B5EF4-FFF2-40B4-BE49-F238E27FC236}">
                <a16:creationId xmlns:a16="http://schemas.microsoft.com/office/drawing/2014/main" id="{8ED2D833-11C7-4A68-9CC3-D3C1CDB9D2C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fi-FI"/>
              <a:t>Laita asioita tärkeysjärjestykseen. Keskity asioihin, joihin voit vaikuttaa.</a:t>
            </a:r>
          </a:p>
          <a:p>
            <a:pPr marL="457200" indent="-457200">
              <a:buFont typeface="Arial" panose="020B0604020202020204" pitchFamily="34" charset="0"/>
              <a:buChar char="•"/>
            </a:pPr>
            <a:r>
              <a:rPr lang="fi-FI"/>
              <a:t>Aloita helpoista ja pienistä jutuista.</a:t>
            </a:r>
          </a:p>
          <a:p>
            <a:pPr marL="457200" indent="-457200">
              <a:buFont typeface="Arial" panose="020B0604020202020204" pitchFamily="34" charset="0"/>
              <a:buChar char="•"/>
            </a:pPr>
            <a:r>
              <a:rPr lang="fi-FI"/>
              <a:t>Tee suunnitelmia ja välitavoitteita. </a:t>
            </a:r>
          </a:p>
          <a:p>
            <a:pPr marL="457200" indent="-457200">
              <a:buFont typeface="Arial" panose="020B0604020202020204" pitchFamily="34" charset="0"/>
              <a:buChar char="•"/>
            </a:pPr>
            <a:r>
              <a:rPr lang="fi-FI"/>
              <a:t>Vaativa tehtävä voi olla myönteinen haaste.</a:t>
            </a:r>
          </a:p>
          <a:p>
            <a:pPr marL="457200" indent="-457200">
              <a:buFont typeface="Arial" panose="020B0604020202020204" pitchFamily="34" charset="0"/>
              <a:buChar char="•"/>
            </a:pPr>
            <a:r>
              <a:rPr lang="fi-FI"/>
              <a:t>Panosta ajanhallintaan</a:t>
            </a:r>
          </a:p>
          <a:p>
            <a:pPr marL="1143000" lvl="1" indent="-457200">
              <a:buFont typeface="Arial" panose="020B0604020202020204" pitchFamily="34" charset="0"/>
              <a:buChar char="•"/>
            </a:pPr>
            <a:r>
              <a:rPr lang="fi-FI"/>
              <a:t>Kysy: Mikä on oleellista ja missä järjestyksessä hommat pitää tehdä?</a:t>
            </a:r>
          </a:p>
          <a:p>
            <a:pPr marL="1143000" lvl="1" indent="-457200">
              <a:buFont typeface="Arial" panose="020B0604020202020204" pitchFamily="34" charset="0"/>
              <a:buChar char="•"/>
            </a:pPr>
            <a:r>
              <a:rPr lang="fi-FI"/>
              <a:t>Tutki: Mihin aika kuluu?</a:t>
            </a:r>
          </a:p>
          <a:p>
            <a:pPr marL="1143000" lvl="1" indent="-457200">
              <a:buFont typeface="Arial" panose="020B0604020202020204" pitchFamily="34" charset="0"/>
              <a:buChar char="•"/>
            </a:pPr>
            <a:r>
              <a:rPr lang="fi-FI"/>
              <a:t>Keskustele tilanteestasi jonkun kanssa.</a:t>
            </a:r>
          </a:p>
          <a:p>
            <a:pPr marL="1143000" lvl="1" indent="-457200">
              <a:buFont typeface="Arial" panose="020B0604020202020204" pitchFamily="34" charset="0"/>
              <a:buChar char="•"/>
            </a:pPr>
            <a:r>
              <a:rPr lang="fi-FI"/>
              <a:t>Pyydä tarvittaessa apua tehtävistä selviytymiseen.</a:t>
            </a:r>
          </a:p>
          <a:p>
            <a:pPr marL="1143000" lvl="1" indent="-457200">
              <a:buFont typeface="Arial" panose="020B0604020202020204" pitchFamily="34" charset="0"/>
              <a:buChar char="•"/>
            </a:pPr>
            <a:r>
              <a:rPr lang="fi-FI"/>
              <a:t>Aseta lyhyen ja pitkän ajan tavoitteita.</a:t>
            </a:r>
          </a:p>
        </p:txBody>
      </p:sp>
    </p:spTree>
    <p:extLst>
      <p:ext uri="{BB962C8B-B14F-4D97-AF65-F5344CB8AC3E}">
        <p14:creationId xmlns:p14="http://schemas.microsoft.com/office/powerpoint/2010/main" val="389673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F3CB5E-C34E-48BD-A798-9F1ED1A60FDB}"/>
              </a:ext>
            </a:extLst>
          </p:cNvPr>
          <p:cNvSpPr>
            <a:spLocks noGrp="1"/>
          </p:cNvSpPr>
          <p:nvPr>
            <p:ph type="title"/>
          </p:nvPr>
        </p:nvSpPr>
        <p:spPr/>
        <p:txBody>
          <a:bodyPr/>
          <a:lstStyle/>
          <a:p>
            <a:r>
              <a:rPr lang="fi-FI" dirty="0">
                <a:latin typeface="+mn-lt"/>
              </a:rPr>
              <a:t>Huolehdi itsestäsi ja vaali ihmissuhteita</a:t>
            </a:r>
          </a:p>
        </p:txBody>
      </p:sp>
      <p:sp>
        <p:nvSpPr>
          <p:cNvPr id="3" name="Sisällön paikkamerkki 2">
            <a:extLst>
              <a:ext uri="{FF2B5EF4-FFF2-40B4-BE49-F238E27FC236}">
                <a16:creationId xmlns:a16="http://schemas.microsoft.com/office/drawing/2014/main" id="{A2E6DD92-13CD-4BF2-A6A2-3281890D5BEA}"/>
              </a:ext>
            </a:extLst>
          </p:cNvPr>
          <p:cNvSpPr>
            <a:spLocks noGrp="1"/>
          </p:cNvSpPr>
          <p:nvPr>
            <p:ph idx="1"/>
          </p:nvPr>
        </p:nvSpPr>
        <p:spPr/>
        <p:txBody>
          <a:bodyPr/>
          <a:lstStyle/>
          <a:p>
            <a:pPr marL="457200" indent="-457200">
              <a:buFont typeface="Arial" panose="020B0604020202020204" pitchFamily="34" charset="0"/>
              <a:buChar char="•"/>
            </a:pPr>
            <a:r>
              <a:rPr lang="fi-FI" dirty="0"/>
              <a:t>Pidä taukoja ja lepää riittävästi.</a:t>
            </a:r>
          </a:p>
          <a:p>
            <a:pPr marL="457200" indent="-457200">
              <a:buFont typeface="Arial" panose="020B0604020202020204" pitchFamily="34" charset="0"/>
              <a:buChar char="•"/>
            </a:pPr>
            <a:r>
              <a:rPr lang="fi-FI" dirty="0"/>
              <a:t>Syö riittävän usein ja terveellisesti.</a:t>
            </a:r>
          </a:p>
          <a:p>
            <a:pPr marL="457200" indent="-457200">
              <a:buFont typeface="Arial" panose="020B0604020202020204" pitchFamily="34" charset="0"/>
              <a:buChar char="•"/>
            </a:pPr>
            <a:r>
              <a:rPr lang="fi-FI" dirty="0"/>
              <a:t>Liiku mieleiselläsi tavalla.</a:t>
            </a:r>
          </a:p>
          <a:p>
            <a:pPr marL="457200" indent="-457200">
              <a:buFont typeface="Arial" panose="020B0604020202020204" pitchFamily="34" charset="0"/>
              <a:buChar char="•"/>
            </a:pPr>
            <a:r>
              <a:rPr lang="fi-FI" dirty="0"/>
              <a:t>Löydä päiviisi sopiva rytmi ja rutiinit.</a:t>
            </a:r>
          </a:p>
          <a:p>
            <a:pPr marL="457200" indent="-457200">
              <a:buFont typeface="Arial" panose="020B0604020202020204" pitchFamily="34" charset="0"/>
              <a:buChar char="•"/>
            </a:pPr>
            <a:r>
              <a:rPr lang="fi-FI" dirty="0"/>
              <a:t>Tee asioita joista pidät.</a:t>
            </a:r>
          </a:p>
          <a:p>
            <a:pPr marL="457200" indent="-457200">
              <a:buFont typeface="Arial" panose="020B0604020202020204" pitchFamily="34" charset="0"/>
              <a:buChar char="•"/>
            </a:pPr>
            <a:r>
              <a:rPr lang="fi-FI" dirty="0"/>
              <a:t>Palkitse itsesi hyvistä yrityksistä ja pienistäkin onnistumisista.</a:t>
            </a:r>
          </a:p>
          <a:p>
            <a:pPr marL="457200" indent="-457200">
              <a:buFont typeface="Arial" panose="020B0604020202020204" pitchFamily="34" charset="0"/>
              <a:buChar char="•"/>
            </a:pPr>
            <a:r>
              <a:rPr lang="fi-FI" dirty="0"/>
              <a:t>Ota vastaan ystävien ja läheisten tarjoama tuki.</a:t>
            </a:r>
          </a:p>
          <a:p>
            <a:pPr marL="457200" indent="-457200">
              <a:buFont typeface="Arial" panose="020B0604020202020204" pitchFamily="34" charset="0"/>
              <a:buChar char="•"/>
            </a:pPr>
            <a:r>
              <a:rPr lang="fi-FI" dirty="0"/>
              <a:t>Pidä huoli rajoistasi. Ole jämäkkä.</a:t>
            </a:r>
          </a:p>
        </p:txBody>
      </p:sp>
    </p:spTree>
    <p:extLst>
      <p:ext uri="{BB962C8B-B14F-4D97-AF65-F5344CB8AC3E}">
        <p14:creationId xmlns:p14="http://schemas.microsoft.com/office/powerpoint/2010/main" val="1310454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F06D23FD-735F-4D05-A031-AC5F203DB136}"/>
              </a:ext>
            </a:extLst>
          </p:cNvPr>
          <p:cNvSpPr txBox="1"/>
          <p:nvPr/>
        </p:nvSpPr>
        <p:spPr>
          <a:xfrm>
            <a:off x="501805" y="390293"/>
            <a:ext cx="2520175" cy="379141"/>
          </a:xfrm>
          <a:prstGeom prst="rect">
            <a:avLst/>
          </a:prstGeom>
          <a:noFill/>
        </p:spPr>
        <p:txBody>
          <a:bodyPr wrap="square" rtlCol="0">
            <a:spAutoFit/>
          </a:bodyPr>
          <a:lstStyle/>
          <a:p>
            <a:r>
              <a:rPr lang="fi-FI" dirty="0">
                <a:solidFill>
                  <a:schemeClr val="accent1"/>
                </a:solidFill>
              </a:rPr>
              <a:t>Tehtävä</a:t>
            </a:r>
          </a:p>
        </p:txBody>
      </p:sp>
      <p:sp>
        <p:nvSpPr>
          <p:cNvPr id="6" name="Otsikko 5">
            <a:extLst>
              <a:ext uri="{FF2B5EF4-FFF2-40B4-BE49-F238E27FC236}">
                <a16:creationId xmlns:a16="http://schemas.microsoft.com/office/drawing/2014/main" id="{98F3CD04-3C1E-4687-A469-E52FFBDBF62F}"/>
              </a:ext>
            </a:extLst>
          </p:cNvPr>
          <p:cNvSpPr>
            <a:spLocks noGrp="1"/>
          </p:cNvSpPr>
          <p:nvPr>
            <p:ph type="title"/>
          </p:nvPr>
        </p:nvSpPr>
        <p:spPr/>
        <p:txBody>
          <a:bodyPr/>
          <a:lstStyle/>
          <a:p>
            <a:r>
              <a:rPr lang="fi-FI" dirty="0"/>
              <a:t>Palautuminen</a:t>
            </a:r>
          </a:p>
        </p:txBody>
      </p:sp>
      <p:sp>
        <p:nvSpPr>
          <p:cNvPr id="7" name="Sisällön paikkamerkki 6">
            <a:extLst>
              <a:ext uri="{FF2B5EF4-FFF2-40B4-BE49-F238E27FC236}">
                <a16:creationId xmlns:a16="http://schemas.microsoft.com/office/drawing/2014/main" id="{A19C2B98-EC42-4EC8-8CD4-2C0B2AB6E30B}"/>
              </a:ext>
            </a:extLst>
          </p:cNvPr>
          <p:cNvSpPr>
            <a:spLocks noGrp="1"/>
          </p:cNvSpPr>
          <p:nvPr>
            <p:ph idx="1"/>
          </p:nvPr>
        </p:nvSpPr>
        <p:spPr>
          <a:xfrm>
            <a:off x="853225" y="1725930"/>
            <a:ext cx="10547465" cy="4828697"/>
          </a:xfrm>
        </p:spPr>
        <p:txBody>
          <a:bodyPr/>
          <a:lstStyle/>
          <a:p>
            <a:pPr>
              <a:buClr>
                <a:schemeClr val="accent1"/>
              </a:buClr>
            </a:pPr>
            <a:r>
              <a:rPr lang="fi-FI">
                <a:cs typeface="Calibri"/>
              </a:rPr>
              <a:t>Mitä olemassa olevia itsestä huolehtimisen ja palautumisen </a:t>
            </a:r>
            <a:br>
              <a:rPr lang="fi-FI">
                <a:cs typeface="Calibri"/>
              </a:rPr>
            </a:br>
            <a:r>
              <a:rPr lang="fi-FI">
                <a:cs typeface="Calibri"/>
              </a:rPr>
              <a:t>keinoja sinulla on käytössäsi?</a:t>
            </a:r>
          </a:p>
          <a:p>
            <a:pPr>
              <a:buClr>
                <a:schemeClr val="accent1"/>
              </a:buClr>
            </a:pPr>
            <a:endParaRPr lang="fi-FI">
              <a:cs typeface="Calibri"/>
            </a:endParaRPr>
          </a:p>
          <a:p>
            <a:pPr lvl="1"/>
            <a:r>
              <a:rPr lang="fi-FI">
                <a:cs typeface="Calibri"/>
              </a:rPr>
              <a:t>Ovatko ne riittäviä, miksi olet valinnut juuri ne?</a:t>
            </a:r>
          </a:p>
          <a:p>
            <a:pPr lvl="1"/>
            <a:r>
              <a:rPr lang="fi-FI">
                <a:cs typeface="Calibri"/>
              </a:rPr>
              <a:t>Unohtuvatko/karsitko ne helposti pois stressaavassa tilanteessa?</a:t>
            </a:r>
          </a:p>
          <a:p>
            <a:pPr lvl="1"/>
            <a:r>
              <a:rPr lang="fi-FI">
                <a:cs typeface="Calibri"/>
              </a:rPr>
              <a:t>Ovatko keinot muuttuneet vuosien varrella? </a:t>
            </a:r>
          </a:p>
          <a:p>
            <a:pPr lvl="1"/>
            <a:r>
              <a:rPr lang="fi-FI">
                <a:cs typeface="Calibri"/>
              </a:rPr>
              <a:t>Olisiko nyt hyvä kokeilla rohkeasti uusia keinoja?</a:t>
            </a:r>
          </a:p>
          <a:p>
            <a:pPr marL="457200" indent="-457200">
              <a:buClr>
                <a:schemeClr val="accent1"/>
              </a:buClr>
              <a:buFont typeface="Courier New" panose="02070309020205020404" pitchFamily="49" charset="0"/>
              <a:buChar char="o"/>
            </a:pPr>
            <a:endParaRPr lang="fi-FI">
              <a:cs typeface="Calibri"/>
            </a:endParaRPr>
          </a:p>
          <a:p>
            <a:pPr>
              <a:buClr>
                <a:schemeClr val="accent1"/>
              </a:buClr>
            </a:pPr>
            <a:r>
              <a:rPr lang="fi-FI">
                <a:cs typeface="Calibri"/>
              </a:rPr>
              <a:t>Mitä enemmän keinoja sinulla on käytössäsi,</a:t>
            </a:r>
            <a:br>
              <a:rPr lang="fi-FI">
                <a:cs typeface="Calibri"/>
              </a:rPr>
            </a:br>
            <a:r>
              <a:rPr lang="fi-FI">
                <a:cs typeface="Calibri"/>
              </a:rPr>
              <a:t>sitä todennäköisemmin palaudut.</a:t>
            </a:r>
          </a:p>
          <a:p>
            <a:pPr marL="0" indent="0">
              <a:buNone/>
            </a:pPr>
            <a:endParaRPr lang="fi-FI"/>
          </a:p>
        </p:txBody>
      </p:sp>
    </p:spTree>
    <p:extLst>
      <p:ext uri="{BB962C8B-B14F-4D97-AF65-F5344CB8AC3E}">
        <p14:creationId xmlns:p14="http://schemas.microsoft.com/office/powerpoint/2010/main" val="4174405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9CD1E8-8B11-4835-8BA3-307C2985CC84}"/>
              </a:ext>
            </a:extLst>
          </p:cNvPr>
          <p:cNvSpPr>
            <a:spLocks noGrp="1"/>
          </p:cNvSpPr>
          <p:nvPr>
            <p:ph type="title"/>
          </p:nvPr>
        </p:nvSpPr>
        <p:spPr/>
        <p:txBody>
          <a:bodyPr/>
          <a:lstStyle/>
          <a:p>
            <a:r>
              <a:rPr lang="fi-FI" dirty="0">
                <a:latin typeface="+mn-lt"/>
              </a:rPr>
              <a:t>Palautumisen eri tasot</a:t>
            </a:r>
          </a:p>
        </p:txBody>
      </p:sp>
      <p:graphicFrame>
        <p:nvGraphicFramePr>
          <p:cNvPr id="5" name="Sisällön paikkamerkki 4">
            <a:extLst>
              <a:ext uri="{FF2B5EF4-FFF2-40B4-BE49-F238E27FC236}">
                <a16:creationId xmlns:a16="http://schemas.microsoft.com/office/drawing/2014/main" id="{172E8807-36B6-4132-B89B-2CF3F7143FD9}"/>
              </a:ext>
            </a:extLst>
          </p:cNvPr>
          <p:cNvGraphicFramePr>
            <a:graphicFrameLocks noGrp="1"/>
          </p:cNvGraphicFramePr>
          <p:nvPr>
            <p:ph idx="1"/>
            <p:extLst>
              <p:ext uri="{D42A27DB-BD31-4B8C-83A1-F6EECF244321}">
                <p14:modId xmlns:p14="http://schemas.microsoft.com/office/powerpoint/2010/main" val="795719108"/>
              </p:ext>
            </p:extLst>
          </p:nvPr>
        </p:nvGraphicFramePr>
        <p:xfrm>
          <a:off x="806335" y="1812175"/>
          <a:ext cx="10547465" cy="4364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820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FE8B0D-209B-4008-8203-4A60DD17B388}"/>
              </a:ext>
            </a:extLst>
          </p:cNvPr>
          <p:cNvSpPr>
            <a:spLocks noGrp="1"/>
          </p:cNvSpPr>
          <p:nvPr>
            <p:ph type="title"/>
          </p:nvPr>
        </p:nvSpPr>
        <p:spPr/>
        <p:txBody>
          <a:bodyPr/>
          <a:lstStyle/>
          <a:p>
            <a:r>
              <a:rPr lang="fi-FI" dirty="0"/>
              <a:t>Koulutuksen tavoite</a:t>
            </a:r>
          </a:p>
        </p:txBody>
      </p:sp>
      <p:sp>
        <p:nvSpPr>
          <p:cNvPr id="3" name="Sisällön paikkamerkki 2">
            <a:extLst>
              <a:ext uri="{FF2B5EF4-FFF2-40B4-BE49-F238E27FC236}">
                <a16:creationId xmlns:a16="http://schemas.microsoft.com/office/drawing/2014/main" id="{0E8F57F3-1B3F-4CC9-AC87-665A9BE3D901}"/>
              </a:ext>
            </a:extLst>
          </p:cNvPr>
          <p:cNvSpPr>
            <a:spLocks noGrp="1"/>
          </p:cNvSpPr>
          <p:nvPr>
            <p:ph idx="1"/>
          </p:nvPr>
        </p:nvSpPr>
        <p:spPr/>
        <p:txBody>
          <a:bodyPr/>
          <a:lstStyle/>
          <a:p>
            <a:r>
              <a:rPr lang="fi-FI" dirty="0"/>
              <a:t>Ymmärtää, mistä osa-alueista opiskelukyky muodostuu.</a:t>
            </a:r>
          </a:p>
          <a:p>
            <a:r>
              <a:rPr lang="fi-FI" dirty="0"/>
              <a:t>Ymmärtää, miksi mielen hyvinvoinnista ja opiskelukyvystä puhuminen on olennaista tuutoritoiminnassa.</a:t>
            </a:r>
          </a:p>
          <a:p>
            <a:r>
              <a:rPr lang="fi-FI" dirty="0"/>
              <a:t>Tietää keinoja, miten mielen hyvinvointiin liittyvät asiat voi huomioida tuutoritoiminnassa.</a:t>
            </a:r>
          </a:p>
          <a:p>
            <a:r>
              <a:rPr lang="fi-FI" dirty="0"/>
              <a:t>Tietää keinoja, joilla tukea omaa jaksamistaan.</a:t>
            </a:r>
          </a:p>
          <a:p>
            <a:r>
              <a:rPr lang="fi-FI" dirty="0"/>
              <a:t>Tietää, miten ottaa huoli puheeksi ja miten ohjata fuksi avun piiriin.</a:t>
            </a:r>
          </a:p>
          <a:p>
            <a:pPr marL="0" indent="0">
              <a:buNone/>
            </a:pPr>
            <a:endParaRPr lang="fi-FI" dirty="0"/>
          </a:p>
        </p:txBody>
      </p:sp>
    </p:spTree>
    <p:extLst>
      <p:ext uri="{BB962C8B-B14F-4D97-AF65-F5344CB8AC3E}">
        <p14:creationId xmlns:p14="http://schemas.microsoft.com/office/powerpoint/2010/main" val="4139604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F79A27-D068-450D-AE7C-890AF01FA1A5}"/>
              </a:ext>
            </a:extLst>
          </p:cNvPr>
          <p:cNvSpPr>
            <a:spLocks noGrp="1"/>
          </p:cNvSpPr>
          <p:nvPr>
            <p:ph type="title"/>
          </p:nvPr>
        </p:nvSpPr>
        <p:spPr/>
        <p:txBody>
          <a:bodyPr/>
          <a:lstStyle/>
          <a:p>
            <a:r>
              <a:rPr lang="fi-FI" dirty="0">
                <a:latin typeface="+mn-lt"/>
              </a:rPr>
              <a:t>Tutustu</a:t>
            </a:r>
          </a:p>
        </p:txBody>
      </p:sp>
      <p:sp>
        <p:nvSpPr>
          <p:cNvPr id="3" name="Sisällön paikkamerkki 2">
            <a:extLst>
              <a:ext uri="{FF2B5EF4-FFF2-40B4-BE49-F238E27FC236}">
                <a16:creationId xmlns:a16="http://schemas.microsoft.com/office/drawing/2014/main" id="{59CE4F16-A54B-4E90-B230-0D2CAD7B0256}"/>
              </a:ext>
            </a:extLst>
          </p:cNvPr>
          <p:cNvSpPr>
            <a:spLocks noGrp="1"/>
          </p:cNvSpPr>
          <p:nvPr>
            <p:ph idx="1"/>
          </p:nvPr>
        </p:nvSpPr>
        <p:spPr/>
        <p:txBody>
          <a:bodyPr vert="horz" lIns="91440" tIns="45720" rIns="91440" bIns="45720" rtlCol="0" anchor="t">
            <a:normAutofit/>
          </a:bodyPr>
          <a:lstStyle/>
          <a:p>
            <a:pPr marL="0" indent="0">
              <a:buNone/>
            </a:pPr>
            <a:r>
              <a:rPr lang="fi-FI" dirty="0">
                <a:cs typeface="Calibri"/>
              </a:rPr>
              <a:t>Opiskelussa jaksamista ja sitä tukevista aihealueista löytyy lisämateriaalia </a:t>
            </a:r>
            <a:r>
              <a:rPr lang="fi-FI" dirty="0" err="1">
                <a:cs typeface="Calibri"/>
              </a:rPr>
              <a:t>Nyyti</a:t>
            </a:r>
            <a:r>
              <a:rPr lang="fi-FI" dirty="0">
                <a:cs typeface="Calibri"/>
              </a:rPr>
              <a:t> ry:n verkkosivulta, johon on koostettu materiaalia aihealueittain: </a:t>
            </a:r>
          </a:p>
          <a:p>
            <a:pPr marL="914400" lvl="1" indent="-457200"/>
            <a:r>
              <a:rPr lang="fi-FI" dirty="0">
                <a:hlinkClick r:id="rId2"/>
              </a:rPr>
              <a:t>Opi elämäntaitoa - tukimateriaalikokoelma</a:t>
            </a:r>
            <a:endParaRPr lang="fi-FI" dirty="0">
              <a:cs typeface="Calibri"/>
            </a:endParaRPr>
          </a:p>
          <a:p>
            <a:pPr marL="914400" lvl="1" indent="-457200"/>
            <a:r>
              <a:rPr lang="fi-FI" dirty="0">
                <a:hlinkClick r:id="rId3"/>
              </a:rPr>
              <a:t>Ole oman elämäsi tähti - opiskelijan opas elämäntaidoista</a:t>
            </a:r>
            <a:endParaRPr lang="fi-FI" dirty="0">
              <a:cs typeface="Calibri"/>
            </a:endParaRPr>
          </a:p>
          <a:p>
            <a:pPr marL="914400" lvl="1" indent="-457200"/>
            <a:r>
              <a:rPr lang="fi-FI" dirty="0">
                <a:hlinkClick r:id="rId4"/>
              </a:rPr>
              <a:t>Nyytin koulutuspaketit hyvinvoinnista</a:t>
            </a:r>
            <a:endParaRPr lang="fi-FI" dirty="0">
              <a:cs typeface="Calibri"/>
            </a:endParaRPr>
          </a:p>
          <a:p>
            <a:pPr marL="0" indent="0">
              <a:buNone/>
            </a:pPr>
            <a:endParaRPr lang="fi-FI" dirty="0">
              <a:cs typeface="Calibri"/>
            </a:endParaRPr>
          </a:p>
          <a:p>
            <a:pPr marL="0" indent="0">
              <a:buNone/>
            </a:pPr>
            <a:endParaRPr lang="fi-FI" dirty="0"/>
          </a:p>
        </p:txBody>
      </p:sp>
    </p:spTree>
    <p:extLst>
      <p:ext uri="{BB962C8B-B14F-4D97-AF65-F5344CB8AC3E}">
        <p14:creationId xmlns:p14="http://schemas.microsoft.com/office/powerpoint/2010/main" val="3361754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E4DB92B-9920-4C6F-971F-F4265FA2A19A}"/>
              </a:ext>
            </a:extLst>
          </p:cNvPr>
          <p:cNvSpPr>
            <a:spLocks noGrp="1"/>
          </p:cNvSpPr>
          <p:nvPr>
            <p:ph type="title"/>
          </p:nvPr>
        </p:nvSpPr>
        <p:spPr/>
        <p:txBody>
          <a:bodyPr/>
          <a:lstStyle/>
          <a:p>
            <a:r>
              <a:rPr lang="fi-FI" dirty="0"/>
              <a:t>Huolen puheeksi ottaminen </a:t>
            </a:r>
            <a:br>
              <a:rPr lang="fi-FI" dirty="0"/>
            </a:br>
            <a:r>
              <a:rPr lang="fi-FI" dirty="0"/>
              <a:t>ja mistä apua</a:t>
            </a:r>
          </a:p>
        </p:txBody>
      </p:sp>
    </p:spTree>
    <p:extLst>
      <p:ext uri="{BB962C8B-B14F-4D97-AF65-F5344CB8AC3E}">
        <p14:creationId xmlns:p14="http://schemas.microsoft.com/office/powerpoint/2010/main" val="2804516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65D06025-2847-4288-B512-A2DA83AC642F}"/>
              </a:ext>
            </a:extLst>
          </p:cNvPr>
          <p:cNvSpPr txBox="1"/>
          <p:nvPr/>
        </p:nvSpPr>
        <p:spPr>
          <a:xfrm>
            <a:off x="501805" y="390293"/>
            <a:ext cx="2520175" cy="379141"/>
          </a:xfrm>
          <a:prstGeom prst="rect">
            <a:avLst/>
          </a:prstGeom>
          <a:noFill/>
        </p:spPr>
        <p:txBody>
          <a:bodyPr wrap="square" rtlCol="0">
            <a:spAutoFit/>
          </a:bodyPr>
          <a:lstStyle/>
          <a:p>
            <a:r>
              <a:rPr lang="fi-FI" dirty="0">
                <a:solidFill>
                  <a:schemeClr val="accent1"/>
                </a:solidFill>
              </a:rPr>
              <a:t>Tehtävä</a:t>
            </a:r>
          </a:p>
        </p:txBody>
      </p:sp>
      <p:sp>
        <p:nvSpPr>
          <p:cNvPr id="3" name="Otsikko 2">
            <a:extLst>
              <a:ext uri="{FF2B5EF4-FFF2-40B4-BE49-F238E27FC236}">
                <a16:creationId xmlns:a16="http://schemas.microsoft.com/office/drawing/2014/main" id="{E815905E-FE57-40F5-BE95-DAD0ACA1CB00}"/>
              </a:ext>
            </a:extLst>
          </p:cNvPr>
          <p:cNvSpPr>
            <a:spLocks noGrp="1"/>
          </p:cNvSpPr>
          <p:nvPr>
            <p:ph type="title"/>
          </p:nvPr>
        </p:nvSpPr>
        <p:spPr/>
        <p:txBody>
          <a:bodyPr/>
          <a:lstStyle/>
          <a:p>
            <a:r>
              <a:rPr lang="fi-FI" dirty="0"/>
              <a:t>Case </a:t>
            </a:r>
            <a:r>
              <a:rPr lang="fi-FI" dirty="0" err="1"/>
              <a:t>Aati</a:t>
            </a:r>
            <a:r>
              <a:rPr lang="fi-FI" dirty="0"/>
              <a:t> ja case Paju</a:t>
            </a:r>
          </a:p>
        </p:txBody>
      </p:sp>
      <p:sp>
        <p:nvSpPr>
          <p:cNvPr id="4" name="Sisällön paikkamerkki 3">
            <a:extLst>
              <a:ext uri="{FF2B5EF4-FFF2-40B4-BE49-F238E27FC236}">
                <a16:creationId xmlns:a16="http://schemas.microsoft.com/office/drawing/2014/main" id="{29715863-1F1F-4660-95A6-D3398CED3730}"/>
              </a:ext>
            </a:extLst>
          </p:cNvPr>
          <p:cNvSpPr>
            <a:spLocks noGrp="1"/>
          </p:cNvSpPr>
          <p:nvPr>
            <p:ph idx="1"/>
          </p:nvPr>
        </p:nvSpPr>
        <p:spPr/>
        <p:txBody>
          <a:bodyPr/>
          <a:lstStyle/>
          <a:p>
            <a:r>
              <a:rPr lang="fi-FI"/>
              <a:t>Jakaannutaan kolmen hengen ryhmiin </a:t>
            </a:r>
          </a:p>
          <a:p>
            <a:r>
              <a:rPr lang="fi-FI"/>
              <a:t>Puolet ryhmistä miettii esimerkkiä 1 ja puolet esimerkkiä 2, </a:t>
            </a:r>
            <a:br>
              <a:rPr lang="fi-FI"/>
            </a:br>
            <a:r>
              <a:rPr lang="fi-FI"/>
              <a:t>kun olette valmiit, siirtykää toiseen tehtävään</a:t>
            </a:r>
          </a:p>
          <a:p>
            <a:r>
              <a:rPr lang="fi-FI"/>
              <a:t>Kirjatkaa vastauksenne ylös</a:t>
            </a:r>
          </a:p>
          <a:p>
            <a:r>
              <a:rPr lang="fi-FI"/>
              <a:t>Aikaa 5 min.</a:t>
            </a:r>
          </a:p>
          <a:p>
            <a:pPr marL="0" indent="0">
              <a:buNone/>
            </a:pPr>
            <a:endParaRPr lang="fi-FI"/>
          </a:p>
        </p:txBody>
      </p:sp>
    </p:spTree>
    <p:extLst>
      <p:ext uri="{BB962C8B-B14F-4D97-AF65-F5344CB8AC3E}">
        <p14:creationId xmlns:p14="http://schemas.microsoft.com/office/powerpoint/2010/main" val="3833736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83AC96EA-AE9C-4A44-A5F4-804E26118E73}"/>
              </a:ext>
            </a:extLst>
          </p:cNvPr>
          <p:cNvSpPr txBox="1"/>
          <p:nvPr/>
        </p:nvSpPr>
        <p:spPr>
          <a:xfrm>
            <a:off x="390595" y="337825"/>
            <a:ext cx="2206226" cy="261610"/>
          </a:xfrm>
          <a:prstGeom prst="rect">
            <a:avLst/>
          </a:prstGeom>
          <a:noFill/>
        </p:spPr>
        <p:txBody>
          <a:bodyPr wrap="square" rtlCol="0">
            <a:spAutoFit/>
          </a:bodyPr>
          <a:lstStyle/>
          <a:p>
            <a:r>
              <a:rPr lang="fi-FI" sz="1100" dirty="0">
                <a:solidFill>
                  <a:schemeClr val="accent1"/>
                </a:solidFill>
              </a:rPr>
              <a:t>Tehtävä jatkuu</a:t>
            </a:r>
          </a:p>
        </p:txBody>
      </p:sp>
      <p:sp>
        <p:nvSpPr>
          <p:cNvPr id="3" name="Sisällön paikkamerkki 2">
            <a:extLst>
              <a:ext uri="{FF2B5EF4-FFF2-40B4-BE49-F238E27FC236}">
                <a16:creationId xmlns:a16="http://schemas.microsoft.com/office/drawing/2014/main" id="{E4D7A3E6-7210-4B33-98D6-5CB923A43EA1}"/>
              </a:ext>
            </a:extLst>
          </p:cNvPr>
          <p:cNvSpPr>
            <a:spLocks noGrp="1"/>
          </p:cNvSpPr>
          <p:nvPr>
            <p:ph idx="1"/>
          </p:nvPr>
        </p:nvSpPr>
        <p:spPr>
          <a:xfrm>
            <a:off x="853225" y="468630"/>
            <a:ext cx="10547465" cy="6085997"/>
          </a:xfrm>
        </p:spPr>
        <p:txBody>
          <a:bodyPr>
            <a:normAutofit fontScale="92500" lnSpcReduction="20000"/>
          </a:bodyPr>
          <a:lstStyle/>
          <a:p>
            <a:pPr marL="0" indent="0">
              <a:lnSpc>
                <a:spcPct val="100000"/>
              </a:lnSpc>
              <a:spcBef>
                <a:spcPts val="0"/>
              </a:spcBef>
              <a:buNone/>
            </a:pPr>
            <a:r>
              <a:rPr lang="fi-FI" sz="3200" b="1" dirty="0"/>
              <a:t>1.</a:t>
            </a:r>
            <a:r>
              <a:rPr lang="fi-FI" sz="2400" dirty="0"/>
              <a:t> </a:t>
            </a:r>
            <a:r>
              <a:rPr lang="fi-FI" sz="2600" dirty="0"/>
              <a:t>Aloittava opiskelija </a:t>
            </a:r>
            <a:r>
              <a:rPr lang="fi-FI" sz="2600" dirty="0" err="1"/>
              <a:t>Aati</a:t>
            </a:r>
            <a:r>
              <a:rPr lang="fi-FI" sz="2600" dirty="0"/>
              <a:t> kertoo, että on todella stressaantunut opintojen aloituksesta, eikä saa oikein nukuttua. Hän kokee, ettei ole riittävän hyvä opiskellakseen omalla alallaan. </a:t>
            </a:r>
            <a:endParaRPr lang="fi-FI" sz="2600" dirty="0">
              <a:cs typeface="Calibri" panose="020F0502020204030204"/>
            </a:endParaRPr>
          </a:p>
          <a:p>
            <a:pPr marL="397800" lvl="1" indent="0">
              <a:lnSpc>
                <a:spcPct val="100000"/>
              </a:lnSpc>
              <a:spcBef>
                <a:spcPts val="0"/>
              </a:spcBef>
              <a:buNone/>
            </a:pPr>
            <a:endParaRPr lang="en-US" sz="2600" dirty="0">
              <a:solidFill>
                <a:srgbClr val="000000"/>
              </a:solidFill>
            </a:endParaRPr>
          </a:p>
          <a:p>
            <a:pPr>
              <a:lnSpc>
                <a:spcPct val="100000"/>
              </a:lnSpc>
              <a:spcBef>
                <a:spcPts val="0"/>
              </a:spcBef>
            </a:pPr>
            <a:r>
              <a:rPr lang="fi-FI" sz="2600" b="1" dirty="0"/>
              <a:t>Mitä tarkentavia kysymyksiä kysytte? </a:t>
            </a:r>
          </a:p>
          <a:p>
            <a:pPr>
              <a:lnSpc>
                <a:spcPct val="100000"/>
              </a:lnSpc>
              <a:spcBef>
                <a:spcPts val="0"/>
              </a:spcBef>
            </a:pPr>
            <a:r>
              <a:rPr lang="fi-FI" sz="2600" b="1" dirty="0"/>
              <a:t>Miten tuette/ohjaatte </a:t>
            </a:r>
            <a:r>
              <a:rPr lang="fi-FI" sz="2600" b="1" dirty="0" err="1"/>
              <a:t>Aatia</a:t>
            </a:r>
            <a:r>
              <a:rPr lang="fi-FI" sz="2600" b="1" dirty="0"/>
              <a:t>?</a:t>
            </a:r>
          </a:p>
          <a:p>
            <a:pPr marL="0" indent="0">
              <a:lnSpc>
                <a:spcPct val="100000"/>
              </a:lnSpc>
              <a:spcBef>
                <a:spcPts val="0"/>
              </a:spcBef>
              <a:buNone/>
            </a:pPr>
            <a:r>
              <a:rPr lang="fi-FI" b="1" dirty="0"/>
              <a:t>______________________________________________________________</a:t>
            </a:r>
          </a:p>
          <a:p>
            <a:pPr marL="0" indent="0">
              <a:lnSpc>
                <a:spcPct val="100000"/>
              </a:lnSpc>
              <a:spcBef>
                <a:spcPts val="0"/>
              </a:spcBef>
              <a:buNone/>
            </a:pPr>
            <a:endParaRPr lang="fi-FI" b="1" dirty="0"/>
          </a:p>
          <a:p>
            <a:pPr marL="0" indent="0">
              <a:lnSpc>
                <a:spcPct val="100000"/>
              </a:lnSpc>
              <a:spcBef>
                <a:spcPts val="0"/>
              </a:spcBef>
              <a:buNone/>
            </a:pPr>
            <a:r>
              <a:rPr lang="fi-FI" sz="3600" b="1" dirty="0"/>
              <a:t>2. </a:t>
            </a:r>
            <a:r>
              <a:rPr lang="fi-FI" sz="2600" dirty="0"/>
              <a:t>Aloittava opiskelija Paju on viihtynyt ensimmäisen opiskelukuukauden tiiviisti opiskelijabileissä ja  ryhmätapaamisissa. Paju on mukava ja sosiaalinen, mutta hän ei osaa kontrolloida alkoholin käyttöään ja sammuu illanvietoissa aina jossain vaiheessa.</a:t>
            </a:r>
          </a:p>
          <a:p>
            <a:pPr>
              <a:lnSpc>
                <a:spcPct val="100000"/>
              </a:lnSpc>
              <a:spcBef>
                <a:spcPts val="0"/>
              </a:spcBef>
            </a:pPr>
            <a:endParaRPr lang="fi-FI" sz="2600" dirty="0"/>
          </a:p>
          <a:p>
            <a:pPr marL="0" indent="0">
              <a:lnSpc>
                <a:spcPct val="100000"/>
              </a:lnSpc>
              <a:spcBef>
                <a:spcPts val="0"/>
              </a:spcBef>
              <a:buNone/>
            </a:pPr>
            <a:r>
              <a:rPr lang="fi-FI" sz="2600" dirty="0"/>
              <a:t>Pajusta on tullut muulle fuksiryhmälle taakka, josta muut joutuvat kantamaan huolta jo illan alkutunteina. Baariin Pajusta ei yleensä ole ja taksit suostuvat harvoin ottamaan hänet kyytiin. Paju ei ole väkivaltainen ja häpeää käytöstään illanviettojen jälkeen.</a:t>
            </a:r>
          </a:p>
          <a:p>
            <a:pPr>
              <a:lnSpc>
                <a:spcPct val="100000"/>
              </a:lnSpc>
              <a:spcBef>
                <a:spcPts val="0"/>
              </a:spcBef>
            </a:pPr>
            <a:endParaRPr lang="fi-FI" sz="2600" dirty="0"/>
          </a:p>
          <a:p>
            <a:pPr>
              <a:lnSpc>
                <a:spcPct val="100000"/>
              </a:lnSpc>
              <a:spcBef>
                <a:spcPts val="0"/>
              </a:spcBef>
            </a:pPr>
            <a:r>
              <a:rPr lang="fi-FI" sz="2600" b="1" dirty="0"/>
              <a:t>Miten otatte asian puheeksi Pajun kanssa?</a:t>
            </a:r>
          </a:p>
          <a:p>
            <a:pPr marL="0" indent="0">
              <a:buNone/>
            </a:pPr>
            <a:endParaRPr lang="fi-FI" dirty="0"/>
          </a:p>
        </p:txBody>
      </p:sp>
    </p:spTree>
    <p:extLst>
      <p:ext uri="{BB962C8B-B14F-4D97-AF65-F5344CB8AC3E}">
        <p14:creationId xmlns:p14="http://schemas.microsoft.com/office/powerpoint/2010/main" val="942129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B3AFB3-9B26-4E5F-8A2D-E28B42E0E9A6}"/>
              </a:ext>
            </a:extLst>
          </p:cNvPr>
          <p:cNvSpPr>
            <a:spLocks noGrp="1"/>
          </p:cNvSpPr>
          <p:nvPr>
            <p:ph type="title"/>
          </p:nvPr>
        </p:nvSpPr>
        <p:spPr/>
        <p:txBody>
          <a:bodyPr/>
          <a:lstStyle/>
          <a:p>
            <a:r>
              <a:rPr lang="fi-FI" dirty="0">
                <a:latin typeface="+mn-lt"/>
              </a:rPr>
              <a:t>Auta opiskelukaveria, ota huoli puheeksi</a:t>
            </a:r>
          </a:p>
        </p:txBody>
      </p:sp>
      <p:sp>
        <p:nvSpPr>
          <p:cNvPr id="3" name="Sisällön paikkamerkki 2">
            <a:extLst>
              <a:ext uri="{FF2B5EF4-FFF2-40B4-BE49-F238E27FC236}">
                <a16:creationId xmlns:a16="http://schemas.microsoft.com/office/drawing/2014/main" id="{FFD19032-80A8-40D8-A549-C5017EDD6F8C}"/>
              </a:ext>
            </a:extLst>
          </p:cNvPr>
          <p:cNvSpPr>
            <a:spLocks noGrp="1"/>
          </p:cNvSpPr>
          <p:nvPr>
            <p:ph idx="1"/>
          </p:nvPr>
        </p:nvSpPr>
        <p:spPr/>
        <p:txBody>
          <a:bodyPr>
            <a:normAutofit/>
          </a:bodyPr>
          <a:lstStyle/>
          <a:p>
            <a:pPr marL="360000" lvl="1">
              <a:spcBef>
                <a:spcPts val="1200"/>
              </a:spcBef>
              <a:buFont typeface="Arial" panose="020B0604020202020204" pitchFamily="34" charset="0"/>
              <a:buChar char="•"/>
            </a:pPr>
            <a:r>
              <a:rPr lang="fi-FI" sz="2400"/>
              <a:t>Tuutorit ja opiskelijat ovat avainasemassa opiskelijatovereiden mielen hyvinvointiin ja päihteisiin liittyvien ongelmien tunnistamisessa.</a:t>
            </a:r>
          </a:p>
          <a:p>
            <a:pPr marL="360000" lvl="1">
              <a:spcBef>
                <a:spcPts val="1200"/>
              </a:spcBef>
              <a:buFont typeface="Arial" panose="020B0604020202020204" pitchFamily="34" charset="0"/>
              <a:buChar char="•"/>
            </a:pPr>
            <a:r>
              <a:rPr lang="fi-FI" sz="2400"/>
              <a:t>Ilmaise huolesi suoraan, esim. ”miten jaksat?”, ”</a:t>
            </a:r>
            <a:r>
              <a:rPr lang="fi-FI" sz="2400" err="1"/>
              <a:t>mä</a:t>
            </a:r>
            <a:r>
              <a:rPr lang="fi-FI" sz="2400"/>
              <a:t> olen huolissani…”.</a:t>
            </a:r>
          </a:p>
          <a:p>
            <a:pPr marL="360000" lvl="1">
              <a:spcBef>
                <a:spcPts val="1200"/>
              </a:spcBef>
              <a:buFont typeface="Arial" panose="020B0604020202020204" pitchFamily="34" charset="0"/>
              <a:buChar char="•"/>
            </a:pPr>
            <a:r>
              <a:rPr lang="fi-FI" sz="2400"/>
              <a:t>Kerro omasta huolestasi tai havainnoista, joita olet tehnyt.</a:t>
            </a:r>
          </a:p>
          <a:p>
            <a:pPr marL="360000" lvl="1">
              <a:spcBef>
                <a:spcPts val="1200"/>
              </a:spcBef>
              <a:buFont typeface="Arial" panose="020B0604020202020204" pitchFamily="34" charset="0"/>
              <a:buChar char="•"/>
            </a:pPr>
            <a:r>
              <a:rPr lang="fi-FI" sz="2400"/>
              <a:t>Keskity kuuntelemaan toista ja kysy lisää tarvittaessa (varmista, että olet ymmärtänyt, mistä on kysymys),</a:t>
            </a:r>
            <a:r>
              <a:rPr lang="fi-FI" sz="2400">
                <a:solidFill>
                  <a:srgbClr val="FF0000"/>
                </a:solidFill>
              </a:rPr>
              <a:t> </a:t>
            </a:r>
            <a:r>
              <a:rPr lang="en-US" sz="2400"/>
              <a:t>“</a:t>
            </a:r>
            <a:r>
              <a:rPr lang="en-US" sz="2400" err="1"/>
              <a:t>mitä</a:t>
            </a:r>
            <a:r>
              <a:rPr lang="en-US" sz="2400"/>
              <a:t> </a:t>
            </a:r>
            <a:r>
              <a:rPr lang="en-US" sz="2400" err="1"/>
              <a:t>toivot</a:t>
            </a:r>
            <a:r>
              <a:rPr lang="en-US" sz="2400"/>
              <a:t> </a:t>
            </a:r>
            <a:r>
              <a:rPr lang="en-US" sz="2400" err="1"/>
              <a:t>minulta</a:t>
            </a:r>
            <a:r>
              <a:rPr lang="en-US" sz="2400"/>
              <a:t> </a:t>
            </a:r>
            <a:r>
              <a:rPr lang="en-US" sz="2400" err="1"/>
              <a:t>juuri</a:t>
            </a:r>
            <a:r>
              <a:rPr lang="en-US" sz="2400"/>
              <a:t> </a:t>
            </a:r>
            <a:r>
              <a:rPr lang="en-US" sz="2400" err="1"/>
              <a:t>nyt</a:t>
            </a:r>
            <a:r>
              <a:rPr lang="en-US" sz="2400"/>
              <a:t>?”</a:t>
            </a:r>
            <a:endParaRPr lang="fi-FI" sz="2400">
              <a:solidFill>
                <a:srgbClr val="FF0000"/>
              </a:solidFill>
            </a:endParaRPr>
          </a:p>
          <a:p>
            <a:pPr marL="360000" lvl="1">
              <a:spcBef>
                <a:spcPts val="1200"/>
              </a:spcBef>
              <a:buFont typeface="Arial" panose="020B0604020202020204" pitchFamily="34" charset="0"/>
              <a:buChar char="•"/>
            </a:pPr>
            <a:r>
              <a:rPr lang="fi-FI" sz="2400"/>
              <a:t>Muista, että sinun ei tarvitse osata ratkaista ongelmaa.</a:t>
            </a:r>
          </a:p>
          <a:p>
            <a:pPr marL="360000" lvl="1">
              <a:spcBef>
                <a:spcPts val="1200"/>
              </a:spcBef>
              <a:buFont typeface="Arial" panose="020B0604020202020204" pitchFamily="34" charset="0"/>
              <a:buChar char="•"/>
            </a:pPr>
            <a:r>
              <a:rPr lang="fi-FI" sz="2400"/>
              <a:t>Miettikää yhdessä, mistä tilanteeseen voi saada apua – huolen kanssa ei kannata jäädä yksin.</a:t>
            </a:r>
          </a:p>
          <a:p>
            <a:pPr marL="360000" lvl="1">
              <a:spcBef>
                <a:spcPts val="1200"/>
              </a:spcBef>
              <a:buFont typeface="Arial" panose="020B0604020202020204" pitchFamily="34" charset="0"/>
              <a:buChar char="•"/>
            </a:pPr>
            <a:r>
              <a:rPr lang="fi-FI" sz="2400"/>
              <a:t>Se, että kysyt ja kuuntelet, riittää. </a:t>
            </a:r>
          </a:p>
        </p:txBody>
      </p:sp>
      <p:sp>
        <p:nvSpPr>
          <p:cNvPr id="4" name="Tekstiruutu 3">
            <a:extLst>
              <a:ext uri="{FF2B5EF4-FFF2-40B4-BE49-F238E27FC236}">
                <a16:creationId xmlns:a16="http://schemas.microsoft.com/office/drawing/2014/main" id="{9D8DFEC5-D04E-4880-82D0-F0C0E283AFB1}"/>
              </a:ext>
            </a:extLst>
          </p:cNvPr>
          <p:cNvSpPr txBox="1"/>
          <p:nvPr/>
        </p:nvSpPr>
        <p:spPr>
          <a:xfrm flipH="1">
            <a:off x="5566410" y="6176963"/>
            <a:ext cx="6297930" cy="369332"/>
          </a:xfrm>
          <a:prstGeom prst="rect">
            <a:avLst/>
          </a:prstGeom>
          <a:noFill/>
        </p:spPr>
        <p:txBody>
          <a:bodyPr wrap="square" rtlCol="0">
            <a:spAutoFit/>
          </a:bodyPr>
          <a:lstStyle/>
          <a:p>
            <a:r>
              <a:rPr lang="fi-FI"/>
              <a:t>Lähde: KUPLA, Päihteet puheeksi korkeakoulussa -opasvihkonen  </a:t>
            </a:r>
          </a:p>
        </p:txBody>
      </p:sp>
    </p:spTree>
    <p:extLst>
      <p:ext uri="{BB962C8B-B14F-4D97-AF65-F5344CB8AC3E}">
        <p14:creationId xmlns:p14="http://schemas.microsoft.com/office/powerpoint/2010/main" val="4259769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FDAFE8-6E5E-46A0-B372-34323CA2D606}"/>
              </a:ext>
            </a:extLst>
          </p:cNvPr>
          <p:cNvSpPr>
            <a:spLocks noGrp="1"/>
          </p:cNvSpPr>
          <p:nvPr>
            <p:ph type="title"/>
          </p:nvPr>
        </p:nvSpPr>
        <p:spPr/>
        <p:txBody>
          <a:bodyPr>
            <a:normAutofit fontScale="90000"/>
          </a:bodyPr>
          <a:lstStyle/>
          <a:p>
            <a:r>
              <a:rPr lang="fi-FI" dirty="0">
                <a:cs typeface="Calibri Light"/>
              </a:rPr>
              <a:t>Apua haasteisiin ja haastaviin tilanteisiin 1/2</a:t>
            </a:r>
            <a:endParaRPr lang="fi-FI" dirty="0"/>
          </a:p>
        </p:txBody>
      </p:sp>
      <p:sp>
        <p:nvSpPr>
          <p:cNvPr id="3" name="Sisällön paikkamerkki 2">
            <a:extLst>
              <a:ext uri="{FF2B5EF4-FFF2-40B4-BE49-F238E27FC236}">
                <a16:creationId xmlns:a16="http://schemas.microsoft.com/office/drawing/2014/main" id="{D663D331-70E3-4889-BBDF-32F00F999807}"/>
              </a:ext>
            </a:extLst>
          </p:cNvPr>
          <p:cNvSpPr>
            <a:spLocks noGrp="1"/>
          </p:cNvSpPr>
          <p:nvPr>
            <p:ph idx="1"/>
          </p:nvPr>
        </p:nvSpPr>
        <p:spPr/>
        <p:txBody>
          <a:bodyPr vert="horz" lIns="91440" tIns="45720" rIns="91440" bIns="45720" rtlCol="0" anchor="t">
            <a:normAutofit/>
          </a:bodyPr>
          <a:lstStyle/>
          <a:p>
            <a:r>
              <a:rPr lang="fi-FI" sz="2600" dirty="0"/>
              <a:t>Korkeakoulun ohjauspalvelut</a:t>
            </a:r>
          </a:p>
          <a:p>
            <a:r>
              <a:rPr lang="fi-FI" sz="2600" dirty="0"/>
              <a:t>YTHS / Oman kunnan mielenterveys- ja päihdepalvelut</a:t>
            </a:r>
          </a:p>
          <a:p>
            <a:r>
              <a:rPr lang="fi-FI" sz="2600" dirty="0"/>
              <a:t>Mielenterveystalo, tietoa ja oma-apuvälineitä mielenterveys- ja päihdekysymyksiin </a:t>
            </a:r>
            <a:r>
              <a:rPr lang="fi-FI" sz="2600" dirty="0">
                <a:hlinkClick r:id="rId3"/>
              </a:rPr>
              <a:t>mielenterveystalo.fi</a:t>
            </a:r>
            <a:r>
              <a:rPr lang="fi-FI" sz="2600" dirty="0"/>
              <a:t> </a:t>
            </a:r>
          </a:p>
          <a:p>
            <a:r>
              <a:rPr lang="fi-FI" sz="2600" dirty="0"/>
              <a:t>Mieli ry:n Kriisipuhelin, p. 09 2525 0111, </a:t>
            </a:r>
            <a:r>
              <a:rPr lang="fi-FI" sz="2600" dirty="0">
                <a:hlinkClick r:id="rId4"/>
              </a:rPr>
              <a:t>mieli.fi</a:t>
            </a:r>
            <a:r>
              <a:rPr lang="fi-FI" sz="2600" dirty="0"/>
              <a:t>   </a:t>
            </a:r>
          </a:p>
          <a:p>
            <a:r>
              <a:rPr lang="fi-FI" sz="2600" dirty="0"/>
              <a:t>Mieli ry:n </a:t>
            </a:r>
            <a:r>
              <a:rPr lang="fi-FI" sz="2600" dirty="0" err="1"/>
              <a:t>Sekasin-chat</a:t>
            </a:r>
            <a:r>
              <a:rPr lang="fi-FI" sz="2600" dirty="0"/>
              <a:t>: </a:t>
            </a:r>
            <a:r>
              <a:rPr lang="fi-FI" sz="2600" dirty="0">
                <a:hlinkClick r:id="rId5"/>
              </a:rPr>
              <a:t>sekasin247.fi</a:t>
            </a:r>
            <a:r>
              <a:rPr lang="fi-FI" sz="2600" dirty="0"/>
              <a:t> </a:t>
            </a:r>
          </a:p>
          <a:p>
            <a:r>
              <a:rPr lang="fi-FI" sz="2600" dirty="0" err="1"/>
              <a:t>Nyyti</a:t>
            </a:r>
            <a:r>
              <a:rPr lang="fi-FI" sz="2600" dirty="0"/>
              <a:t> ry, tietoa ja tukea opiskelijoille mielenterveyden ja opiskelukyvyn vahvistamiseen </a:t>
            </a:r>
            <a:r>
              <a:rPr lang="fi-FI" sz="2600" dirty="0">
                <a:hlinkClick r:id="rId6"/>
              </a:rPr>
              <a:t>nyyti.fi</a:t>
            </a:r>
            <a:r>
              <a:rPr lang="fi-FI" sz="2600" dirty="0"/>
              <a:t>  </a:t>
            </a:r>
          </a:p>
          <a:p>
            <a:r>
              <a:rPr lang="fi-FI" sz="2600" dirty="0">
                <a:hlinkClick r:id="rId7"/>
              </a:rPr>
              <a:t>Opiskelijan opas elämäntaidoista</a:t>
            </a:r>
            <a:br>
              <a:rPr lang="fi-FI" sz="2600" dirty="0"/>
            </a:br>
            <a:endParaRPr lang="fi-FI" sz="2200" dirty="0">
              <a:cs typeface="Calibri"/>
            </a:endParaRPr>
          </a:p>
        </p:txBody>
      </p:sp>
    </p:spTree>
    <p:extLst>
      <p:ext uri="{BB962C8B-B14F-4D97-AF65-F5344CB8AC3E}">
        <p14:creationId xmlns:p14="http://schemas.microsoft.com/office/powerpoint/2010/main" val="3374746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79717D-4292-4B51-BA3F-DD959513E7DE}"/>
              </a:ext>
            </a:extLst>
          </p:cNvPr>
          <p:cNvSpPr>
            <a:spLocks noGrp="1"/>
          </p:cNvSpPr>
          <p:nvPr>
            <p:ph type="title"/>
          </p:nvPr>
        </p:nvSpPr>
        <p:spPr/>
        <p:txBody>
          <a:bodyPr>
            <a:normAutofit fontScale="90000"/>
          </a:bodyPr>
          <a:lstStyle/>
          <a:p>
            <a:r>
              <a:rPr lang="fi-FI" dirty="0">
                <a:cs typeface="Calibri Light"/>
              </a:rPr>
              <a:t>Apua haasteisiin ja haastaviin tilanteisiin 2/2</a:t>
            </a:r>
            <a:endParaRPr lang="fi-FI" dirty="0"/>
          </a:p>
        </p:txBody>
      </p:sp>
      <p:sp>
        <p:nvSpPr>
          <p:cNvPr id="3" name="Sisällön paikkamerkki 2">
            <a:extLst>
              <a:ext uri="{FF2B5EF4-FFF2-40B4-BE49-F238E27FC236}">
                <a16:creationId xmlns:a16="http://schemas.microsoft.com/office/drawing/2014/main" id="{6935E4FB-EFFF-4B24-88C5-53B8736D27C3}"/>
              </a:ext>
            </a:extLst>
          </p:cNvPr>
          <p:cNvSpPr>
            <a:spLocks noGrp="1"/>
          </p:cNvSpPr>
          <p:nvPr>
            <p:ph idx="1"/>
          </p:nvPr>
        </p:nvSpPr>
        <p:spPr>
          <a:xfrm>
            <a:off x="853225" y="1753360"/>
            <a:ext cx="10679645" cy="4801267"/>
          </a:xfrm>
        </p:spPr>
        <p:txBody>
          <a:bodyPr>
            <a:normAutofit fontScale="92500"/>
          </a:bodyPr>
          <a:lstStyle/>
          <a:p>
            <a:r>
              <a:rPr lang="fi-FI"/>
              <a:t>Päihdeneuvontapuhelin: </a:t>
            </a:r>
            <a:r>
              <a:rPr lang="fi-FI">
                <a:cs typeface="Calibri Light"/>
              </a:rPr>
              <a:t>apua ja tukea omasta tai läheisen päihteiden käytöstä huolestuneelle, p. 0800 90045, </a:t>
            </a:r>
            <a:r>
              <a:rPr lang="fi-FI">
                <a:cs typeface="Calibri Light"/>
                <a:hlinkClick r:id="rId2"/>
              </a:rPr>
              <a:t>ehyt.fi/</a:t>
            </a:r>
            <a:r>
              <a:rPr lang="fi-FI" err="1">
                <a:cs typeface="Calibri Light"/>
                <a:hlinkClick r:id="rId2"/>
              </a:rPr>
              <a:t>paihdeneuvonta</a:t>
            </a:r>
            <a:r>
              <a:rPr lang="fi-FI">
                <a:cs typeface="Calibri Light"/>
              </a:rPr>
              <a:t>  </a:t>
            </a:r>
            <a:endParaRPr lang="fi-FI"/>
          </a:p>
          <a:p>
            <a:r>
              <a:rPr lang="fi-FI"/>
              <a:t>Päihdelinkki: oma-apuvälineitä päihteiden käytön seurantaan, vähentämiseen ja lopettamiseen sekä tietoa eri päihteistä, </a:t>
            </a:r>
            <a:r>
              <a:rPr lang="fi-FI">
                <a:hlinkClick r:id="rId3"/>
              </a:rPr>
              <a:t>paihdelinkki.fi</a:t>
            </a:r>
            <a:endParaRPr lang="fi-FI"/>
          </a:p>
          <a:p>
            <a:r>
              <a:rPr lang="fi-FI" err="1"/>
              <a:t>OttoMitta</a:t>
            </a:r>
            <a:r>
              <a:rPr lang="fi-FI"/>
              <a:t>-mobiilisovellus alkoholin käytön seurantaan: </a:t>
            </a:r>
            <a:r>
              <a:rPr lang="fi-FI">
                <a:hlinkClick r:id="rId4"/>
              </a:rPr>
              <a:t>ehyt.fi/taitolaji</a:t>
            </a:r>
            <a:endParaRPr lang="fi-FI"/>
          </a:p>
          <a:p>
            <a:r>
              <a:rPr lang="fi-FI" err="1"/>
              <a:t>Peluuri</a:t>
            </a:r>
            <a:r>
              <a:rPr lang="fi-FI"/>
              <a:t>: tietoa, työkaluja ja tukea rahapelaamisen hallintaan, </a:t>
            </a:r>
            <a:r>
              <a:rPr lang="fi-FI">
                <a:hlinkClick r:id="rId5"/>
              </a:rPr>
              <a:t>peluuri.fi</a:t>
            </a:r>
            <a:endParaRPr lang="fi-FI"/>
          </a:p>
          <a:p>
            <a:r>
              <a:rPr lang="fi-FI" err="1"/>
              <a:t>Digipelirajat’on</a:t>
            </a:r>
            <a:r>
              <a:rPr lang="fi-FI"/>
              <a:t>: tietoa, vertaisuutta ja tukea ongelmalliseen pelaamiseen </a:t>
            </a:r>
            <a:r>
              <a:rPr lang="fi-FI">
                <a:hlinkClick r:id="rId6"/>
              </a:rPr>
              <a:t>digipelirajaton.fi</a:t>
            </a:r>
            <a:endParaRPr lang="fi-FI"/>
          </a:p>
          <a:p>
            <a:r>
              <a:rPr lang="fi-FI"/>
              <a:t>Kannabisinterventio nuorille kannabiksen käyttäjille (EHYT ry ja YAD ry) apua kannabiksen käytön lopettamiseen tai vähentämiseen: </a:t>
            </a:r>
            <a:r>
              <a:rPr lang="fi-FI">
                <a:hlinkClick r:id="rId7"/>
              </a:rPr>
              <a:t>kannabis.eu</a:t>
            </a:r>
            <a:r>
              <a:rPr lang="fi-FI"/>
              <a:t> </a:t>
            </a:r>
          </a:p>
        </p:txBody>
      </p:sp>
    </p:spTree>
    <p:extLst>
      <p:ext uri="{BB962C8B-B14F-4D97-AF65-F5344CB8AC3E}">
        <p14:creationId xmlns:p14="http://schemas.microsoft.com/office/powerpoint/2010/main" val="3406852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613923-3C9C-425B-8B9B-6B010C308BFC}"/>
              </a:ext>
            </a:extLst>
          </p:cNvPr>
          <p:cNvSpPr>
            <a:spLocks noGrp="1"/>
          </p:cNvSpPr>
          <p:nvPr>
            <p:ph type="title"/>
          </p:nvPr>
        </p:nvSpPr>
        <p:spPr/>
        <p:txBody>
          <a:bodyPr/>
          <a:lstStyle/>
          <a:p>
            <a:r>
              <a:rPr lang="fi-FI" dirty="0"/>
              <a:t>Yhteenveto</a:t>
            </a:r>
          </a:p>
        </p:txBody>
      </p:sp>
      <p:sp>
        <p:nvSpPr>
          <p:cNvPr id="3" name="Sisällön paikkamerkki 2">
            <a:extLst>
              <a:ext uri="{FF2B5EF4-FFF2-40B4-BE49-F238E27FC236}">
                <a16:creationId xmlns:a16="http://schemas.microsoft.com/office/drawing/2014/main" id="{00919E3C-F57B-423B-A089-7C2D647BE741}"/>
              </a:ext>
            </a:extLst>
          </p:cNvPr>
          <p:cNvSpPr>
            <a:spLocks noGrp="1"/>
          </p:cNvSpPr>
          <p:nvPr>
            <p:ph idx="1"/>
          </p:nvPr>
        </p:nvSpPr>
        <p:spPr/>
        <p:txBody>
          <a:bodyPr/>
          <a:lstStyle/>
          <a:p>
            <a:r>
              <a:rPr lang="fi-FI"/>
              <a:t>Jotta voi edistää muiden hyvinvointia, on ensin huolehdittava omasta opiskelukyvystä ja mielen hyvinvoinnista.</a:t>
            </a:r>
          </a:p>
          <a:p>
            <a:r>
              <a:rPr lang="fi-FI"/>
              <a:t>On hyvä pohtia oman hyvinvoinnin edistämistä jo etukäteen. </a:t>
            </a:r>
          </a:p>
          <a:p>
            <a:r>
              <a:rPr lang="fi-FI"/>
              <a:t>Kaikilla on mielen hyvinvointia kuormittavia hetkiä opintojen varrella.</a:t>
            </a:r>
          </a:p>
          <a:p>
            <a:r>
              <a:rPr lang="fi-FI"/>
              <a:t>Keskustele tilanteestasi tutun ja/tai ammattilaisen kanssa.</a:t>
            </a:r>
          </a:p>
          <a:p>
            <a:r>
              <a:rPr lang="fi-FI"/>
              <a:t>Ota huolesi puheeksi fuksin tai opiskelukaverin kanssa.</a:t>
            </a:r>
          </a:p>
          <a:p>
            <a:r>
              <a:rPr lang="fi-FI"/>
              <a:t>Tuutori ei ole kenenkään terapeutti.</a:t>
            </a:r>
          </a:p>
          <a:p>
            <a:r>
              <a:rPr lang="fi-FI"/>
              <a:t>Tuutorina tärkeintä on aktiivinen kuuntelu, kiireetön kohtaaminen ja ohjaaminen eteenpäin.</a:t>
            </a:r>
          </a:p>
        </p:txBody>
      </p:sp>
    </p:spTree>
    <p:extLst>
      <p:ext uri="{BB962C8B-B14F-4D97-AF65-F5344CB8AC3E}">
        <p14:creationId xmlns:p14="http://schemas.microsoft.com/office/powerpoint/2010/main" val="114937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F3FF0B3-6110-4E28-81BB-F02F31D59AF1}"/>
              </a:ext>
            </a:extLst>
          </p:cNvPr>
          <p:cNvSpPr>
            <a:spLocks noGrp="1"/>
          </p:cNvSpPr>
          <p:nvPr>
            <p:ph type="title"/>
          </p:nvPr>
        </p:nvSpPr>
        <p:spPr/>
        <p:txBody>
          <a:bodyPr>
            <a:normAutofit fontScale="90000"/>
          </a:bodyPr>
          <a:lstStyle/>
          <a:p>
            <a:r>
              <a:rPr lang="fi-FI" dirty="0"/>
              <a:t>KUPLA - opiskelijat päihdekulttuurin </a:t>
            </a:r>
            <a:br>
              <a:rPr lang="fi-FI" dirty="0"/>
            </a:br>
            <a:r>
              <a:rPr lang="fi-FI" dirty="0"/>
              <a:t>uudistajina</a:t>
            </a:r>
          </a:p>
        </p:txBody>
      </p:sp>
      <p:pic>
        <p:nvPicPr>
          <p:cNvPr id="6" name="Picture 5" descr="Kupla-hankkeen logo">
            <a:extLst>
              <a:ext uri="{FF2B5EF4-FFF2-40B4-BE49-F238E27FC236}">
                <a16:creationId xmlns:a16="http://schemas.microsoft.com/office/drawing/2014/main" id="{419A59F9-C15E-444C-9520-99669E8AF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3977" y="362207"/>
            <a:ext cx="1032493" cy="1032493"/>
          </a:xfrm>
          <a:prstGeom prst="rect">
            <a:avLst/>
          </a:prstGeom>
        </p:spPr>
      </p:pic>
      <p:sp>
        <p:nvSpPr>
          <p:cNvPr id="5" name="Sisällön paikkamerkki 4">
            <a:extLst>
              <a:ext uri="{FF2B5EF4-FFF2-40B4-BE49-F238E27FC236}">
                <a16:creationId xmlns:a16="http://schemas.microsoft.com/office/drawing/2014/main" id="{00B687FE-A11A-486F-B21D-F375A728AF42}"/>
              </a:ext>
            </a:extLst>
          </p:cNvPr>
          <p:cNvSpPr>
            <a:spLocks noGrp="1"/>
          </p:cNvSpPr>
          <p:nvPr>
            <p:ph idx="1"/>
          </p:nvPr>
        </p:nvSpPr>
        <p:spPr>
          <a:xfrm>
            <a:off x="853225" y="1753361"/>
            <a:ext cx="10547465" cy="3850054"/>
          </a:xfrm>
        </p:spPr>
        <p:txBody>
          <a:bodyPr vert="horz" lIns="91440" tIns="45720" rIns="91440" bIns="45720" rtlCol="0" anchor="t">
            <a:normAutofit lnSpcReduction="10000"/>
          </a:bodyPr>
          <a:lstStyle/>
          <a:p>
            <a:pPr fontAlgn="base"/>
            <a:r>
              <a:rPr lang="fi-FI" sz="2600" dirty="0"/>
              <a:t>Koulutuksen on tuottanut EHYT ry:n ja </a:t>
            </a:r>
            <a:r>
              <a:rPr lang="fi-FI" sz="2600" dirty="0" err="1"/>
              <a:t>Nyyti</a:t>
            </a:r>
            <a:r>
              <a:rPr lang="fi-FI" sz="2600" dirty="0"/>
              <a:t> ry:n yhteinen KUPLA – opiskelijat päihdekulttuurin uudistajina -hanke. Hanke toimi vuosina 2018-2020. </a:t>
            </a:r>
          </a:p>
          <a:p>
            <a:pPr fontAlgn="base"/>
            <a:r>
              <a:rPr lang="fi-FI" sz="2600" dirty="0"/>
              <a:t>Hankkeen yhteistyökumppaneina olivat SYL, SAMOK, OLL sekä YTHS. </a:t>
            </a:r>
          </a:p>
          <a:p>
            <a:pPr fontAlgn="base"/>
            <a:r>
              <a:rPr lang="fi-FI" sz="2600" dirty="0"/>
              <a:t>Tämä teos on lisensoitu Creative </a:t>
            </a:r>
            <a:r>
              <a:rPr lang="fi-FI" sz="2600" dirty="0" err="1"/>
              <a:t>Commons</a:t>
            </a:r>
            <a:r>
              <a:rPr lang="fi-FI" sz="2600" dirty="0"/>
              <a:t> Nimeä 4.0 Kansainvälinen -lisenssillä. Tarkastele lisenssiä </a:t>
            </a:r>
            <a:r>
              <a:rPr lang="fi-FI" sz="2600" dirty="0">
                <a:hlinkClick r:id="rId4"/>
              </a:rPr>
              <a:t>Creative </a:t>
            </a:r>
            <a:r>
              <a:rPr lang="fi-FI" sz="2600" dirty="0" err="1">
                <a:hlinkClick r:id="rId4"/>
              </a:rPr>
              <a:t>Commonsin</a:t>
            </a:r>
            <a:r>
              <a:rPr lang="fi-FI" sz="2600" dirty="0">
                <a:hlinkClick r:id="rId4"/>
              </a:rPr>
              <a:t> sivuilla</a:t>
            </a:r>
            <a:r>
              <a:rPr lang="fi-FI" sz="2600" dirty="0"/>
              <a:t>.  </a:t>
            </a:r>
            <a:endParaRPr lang="fi-FI" sz="2600" dirty="0">
              <a:cs typeface="Calibri"/>
            </a:endParaRPr>
          </a:p>
          <a:p>
            <a:pPr fontAlgn="base"/>
            <a:r>
              <a:rPr lang="fi-FI" sz="2600" dirty="0"/>
              <a:t>Tätä koulutusta saa käyttää, jakaa ja muokata vapaasti, mikäli mainitsee </a:t>
            </a:r>
            <a:r>
              <a:rPr lang="fi-FI" sz="2600" dirty="0" err="1"/>
              <a:t>KUPLAn</a:t>
            </a:r>
            <a:r>
              <a:rPr lang="fi-FI" sz="2600" dirty="0"/>
              <a:t> alkuperäisenä tekijänä. </a:t>
            </a:r>
          </a:p>
          <a:p>
            <a:pPr fontAlgn="base"/>
            <a:r>
              <a:rPr lang="fi-FI" sz="2600" dirty="0"/>
              <a:t>KUPLA-hankkeen muut materiaalit ovat löydettävissä EHYT ry:n sivuilta, www.ehyt.fi</a:t>
            </a:r>
          </a:p>
          <a:p>
            <a:endParaRPr lang="fi-FI" dirty="0"/>
          </a:p>
        </p:txBody>
      </p:sp>
      <p:pic>
        <p:nvPicPr>
          <p:cNvPr id="12" name="Picture 2" descr="Ehyt ry:n logo">
            <a:extLst>
              <a:ext uri="{FF2B5EF4-FFF2-40B4-BE49-F238E27FC236}">
                <a16:creationId xmlns:a16="http://schemas.microsoft.com/office/drawing/2014/main" id="{E3B9D998-775A-4357-A0FB-23A015D0C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43" y="5737347"/>
            <a:ext cx="10477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yyti ry:n logo">
            <a:extLst>
              <a:ext uri="{FF2B5EF4-FFF2-40B4-BE49-F238E27FC236}">
                <a16:creationId xmlns:a16="http://schemas.microsoft.com/office/drawing/2014/main" id="{49FD2069-73BB-4CC7-A9F1-78C93D0735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6301" y="5702923"/>
            <a:ext cx="7715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Suomen ylioppilaskuntien liiton logo">
            <a:extLst>
              <a:ext uri="{FF2B5EF4-FFF2-40B4-BE49-F238E27FC236}">
                <a16:creationId xmlns:a16="http://schemas.microsoft.com/office/drawing/2014/main" id="{8ECAD4DD-70D0-4895-B38A-BEAD80158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9780" y="5771062"/>
            <a:ext cx="8382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Suomen opiskelijakuntien liiton logo">
            <a:extLst>
              <a:ext uri="{FF2B5EF4-FFF2-40B4-BE49-F238E27FC236}">
                <a16:creationId xmlns:a16="http://schemas.microsoft.com/office/drawing/2014/main" id="{A943D4DA-7DF4-491E-93A6-A2DA285F73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925" y="5745786"/>
            <a:ext cx="25622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Opiskelijoiden liikuntaliiton logo">
            <a:extLst>
              <a:ext uri="{FF2B5EF4-FFF2-40B4-BE49-F238E27FC236}">
                <a16:creationId xmlns:a16="http://schemas.microsoft.com/office/drawing/2014/main" id="{962A8CC4-F16B-4BDF-B2AC-C361D12ED1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2040" y="5660061"/>
            <a:ext cx="9525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Ylioppilaiden terveydenhoitosäätiön logo">
            <a:extLst>
              <a:ext uri="{FF2B5EF4-FFF2-40B4-BE49-F238E27FC236}">
                <a16:creationId xmlns:a16="http://schemas.microsoft.com/office/drawing/2014/main" id="{978B9F9B-30B9-4766-86A3-1E15738398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0320" y="5660061"/>
            <a:ext cx="34861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1F7C-3D99-4CD2-8816-4963898A5D96}"/>
              </a:ext>
            </a:extLst>
          </p:cNvPr>
          <p:cNvSpPr>
            <a:spLocks noGrp="1"/>
          </p:cNvSpPr>
          <p:nvPr>
            <p:ph type="title"/>
          </p:nvPr>
        </p:nvSpPr>
        <p:spPr>
          <a:xfrm>
            <a:off x="238432" y="1403965"/>
            <a:ext cx="11710220" cy="907435"/>
          </a:xfrm>
        </p:spPr>
        <p:txBody>
          <a:bodyPr>
            <a:normAutofit/>
          </a:bodyPr>
          <a:lstStyle/>
          <a:p>
            <a:r>
              <a:rPr lang="en-US" sz="4500" dirty="0" err="1"/>
              <a:t>Koulutuksen</a:t>
            </a:r>
            <a:r>
              <a:rPr lang="en-US" sz="4500" dirty="0"/>
              <a:t> </a:t>
            </a:r>
            <a:r>
              <a:rPr lang="en-US" sz="4500" dirty="0" err="1"/>
              <a:t>aiheet</a:t>
            </a:r>
            <a:endParaRPr lang="fi-FI" sz="4500" dirty="0"/>
          </a:p>
        </p:txBody>
      </p:sp>
      <p:grpSp>
        <p:nvGrpSpPr>
          <p:cNvPr id="3" name="Group 2">
            <a:extLst>
              <a:ext uri="{FF2B5EF4-FFF2-40B4-BE49-F238E27FC236}">
                <a16:creationId xmlns:a16="http://schemas.microsoft.com/office/drawing/2014/main" id="{662B627E-2A85-4556-8F4E-157C5847893F}"/>
              </a:ext>
              <a:ext uri="{C183D7F6-B498-43B3-948B-1728B52AA6E4}">
                <adec:decorative xmlns:adec="http://schemas.microsoft.com/office/drawing/2017/decorative" val="1"/>
              </a:ext>
            </a:extLst>
          </p:cNvPr>
          <p:cNvGrpSpPr/>
          <p:nvPr/>
        </p:nvGrpSpPr>
        <p:grpSpPr>
          <a:xfrm>
            <a:off x="1821542" y="2487874"/>
            <a:ext cx="8561676" cy="801426"/>
            <a:chOff x="0" y="2548862"/>
            <a:chExt cx="4746173" cy="1113840"/>
          </a:xfrm>
        </p:grpSpPr>
        <p:sp>
          <p:nvSpPr>
            <p:cNvPr id="4" name="Rectangle: Rounded Corners 3">
              <a:extLst>
                <a:ext uri="{FF2B5EF4-FFF2-40B4-BE49-F238E27FC236}">
                  <a16:creationId xmlns:a16="http://schemas.microsoft.com/office/drawing/2014/main" id="{C9BF6518-4D42-4E8F-BB0B-7597CB7C774A}"/>
                </a:ext>
              </a:extLst>
            </p:cNvPr>
            <p:cNvSpPr/>
            <p:nvPr/>
          </p:nvSpPr>
          <p:spPr>
            <a:xfrm>
              <a:off x="0" y="2548862"/>
              <a:ext cx="4746173" cy="1113840"/>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EE07DBF7-EF3C-4E91-BC3A-CE6B0299CB5A}"/>
                </a:ext>
              </a:extLst>
            </p:cNvPr>
            <p:cNvSpPr txBox="1"/>
            <p:nvPr/>
          </p:nvSpPr>
          <p:spPr>
            <a:xfrm>
              <a:off x="54373" y="2603235"/>
              <a:ext cx="4637427" cy="1005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000" b="1" dirty="0" err="1">
                  <a:solidFill>
                    <a:schemeClr val="tx2"/>
                  </a:solidFill>
                </a:rPr>
                <a:t>Opiskelukyky</a:t>
              </a:r>
              <a:r>
                <a:rPr lang="en-US" sz="3000" b="1" dirty="0">
                  <a:solidFill>
                    <a:schemeClr val="tx2"/>
                  </a:solidFill>
                </a:rPr>
                <a:t> ja </a:t>
              </a:r>
              <a:r>
                <a:rPr lang="en-US" sz="3000" b="1" dirty="0" err="1">
                  <a:solidFill>
                    <a:schemeClr val="tx2"/>
                  </a:solidFill>
                </a:rPr>
                <a:t>mielen</a:t>
              </a:r>
              <a:r>
                <a:rPr lang="en-US" sz="3000" b="1" dirty="0">
                  <a:solidFill>
                    <a:schemeClr val="tx2"/>
                  </a:solidFill>
                </a:rPr>
                <a:t> </a:t>
              </a:r>
              <a:r>
                <a:rPr lang="en-US" sz="3000" b="1" dirty="0" err="1">
                  <a:solidFill>
                    <a:schemeClr val="tx2"/>
                  </a:solidFill>
                </a:rPr>
                <a:t>hyvinvointi</a:t>
              </a:r>
              <a:endParaRPr lang="en-US" sz="3000" b="1" dirty="0">
                <a:solidFill>
                  <a:schemeClr val="tx2"/>
                </a:solidFill>
              </a:endParaRPr>
            </a:p>
          </p:txBody>
        </p:sp>
      </p:grpSp>
      <p:grpSp>
        <p:nvGrpSpPr>
          <p:cNvPr id="6" name="Group 5">
            <a:extLst>
              <a:ext uri="{FF2B5EF4-FFF2-40B4-BE49-F238E27FC236}">
                <a16:creationId xmlns:a16="http://schemas.microsoft.com/office/drawing/2014/main" id="{2F424F7D-A90D-45E3-81BA-D655D39DB0BD}"/>
              </a:ext>
              <a:ext uri="{C183D7F6-B498-43B3-948B-1728B52AA6E4}">
                <adec:decorative xmlns:adec="http://schemas.microsoft.com/office/drawing/2017/decorative" val="1"/>
              </a:ext>
            </a:extLst>
          </p:cNvPr>
          <p:cNvGrpSpPr/>
          <p:nvPr/>
        </p:nvGrpSpPr>
        <p:grpSpPr>
          <a:xfrm>
            <a:off x="1821542" y="3502549"/>
            <a:ext cx="8561676" cy="801426"/>
            <a:chOff x="0" y="2548862"/>
            <a:chExt cx="4746173" cy="1113840"/>
          </a:xfrm>
        </p:grpSpPr>
        <p:sp>
          <p:nvSpPr>
            <p:cNvPr id="7" name="Rectangle: Rounded Corners 6">
              <a:extLst>
                <a:ext uri="{FF2B5EF4-FFF2-40B4-BE49-F238E27FC236}">
                  <a16:creationId xmlns:a16="http://schemas.microsoft.com/office/drawing/2014/main" id="{934F6020-59A7-4142-80DF-BA0FB01B03A8}"/>
                </a:ext>
              </a:extLst>
            </p:cNvPr>
            <p:cNvSpPr/>
            <p:nvPr/>
          </p:nvSpPr>
          <p:spPr>
            <a:xfrm>
              <a:off x="0" y="2548862"/>
              <a:ext cx="4746173" cy="1113840"/>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FB3AB5CF-81BB-48FA-AA91-6729C208EBCF}"/>
                </a:ext>
              </a:extLst>
            </p:cNvPr>
            <p:cNvSpPr txBox="1"/>
            <p:nvPr/>
          </p:nvSpPr>
          <p:spPr>
            <a:xfrm>
              <a:off x="54373" y="2603235"/>
              <a:ext cx="4637427" cy="1005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i-FI" sz="3000" b="1">
                  <a:solidFill>
                    <a:schemeClr val="tx2"/>
                  </a:solidFill>
                </a:rPr>
                <a:t>Huolen puheeksi ottaminen ja mistä apua</a:t>
              </a:r>
            </a:p>
          </p:txBody>
        </p:sp>
      </p:grpSp>
    </p:spTree>
    <p:extLst>
      <p:ext uri="{BB962C8B-B14F-4D97-AF65-F5344CB8AC3E}">
        <p14:creationId xmlns:p14="http://schemas.microsoft.com/office/powerpoint/2010/main" val="369858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8E5B7DC-756F-45AB-A0CC-7BDEC58CE947}"/>
              </a:ext>
            </a:extLst>
          </p:cNvPr>
          <p:cNvSpPr>
            <a:spLocks noGrp="1"/>
          </p:cNvSpPr>
          <p:nvPr>
            <p:ph type="title"/>
          </p:nvPr>
        </p:nvSpPr>
        <p:spPr/>
        <p:txBody>
          <a:bodyPr/>
          <a:lstStyle/>
          <a:p>
            <a:r>
              <a:rPr lang="fi-FI" dirty="0"/>
              <a:t>Opiskelukyky ja mielen hyvinvointi</a:t>
            </a:r>
          </a:p>
        </p:txBody>
      </p:sp>
    </p:spTree>
    <p:extLst>
      <p:ext uri="{BB962C8B-B14F-4D97-AF65-F5344CB8AC3E}">
        <p14:creationId xmlns:p14="http://schemas.microsoft.com/office/powerpoint/2010/main" val="593345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EC1AC-73C7-4E6C-9A3E-A6593B58B1E4}"/>
              </a:ext>
            </a:extLst>
          </p:cNvPr>
          <p:cNvSpPr>
            <a:spLocks noGrp="1"/>
          </p:cNvSpPr>
          <p:nvPr>
            <p:ph type="title"/>
          </p:nvPr>
        </p:nvSpPr>
        <p:spPr/>
        <p:txBody>
          <a:bodyPr/>
          <a:lstStyle/>
          <a:p>
            <a:r>
              <a:rPr lang="fi-FI" dirty="0">
                <a:solidFill>
                  <a:schemeClr val="bg1"/>
                </a:solidFill>
              </a:rPr>
              <a:t>Sanapilvi</a:t>
            </a:r>
          </a:p>
        </p:txBody>
      </p:sp>
      <p:pic>
        <p:nvPicPr>
          <p:cNvPr id="6" name="Sisällön paikkamerkki 5" descr="Sanapilvi: Ilo, pakko, palautus, ahdistus, univaje, jaksaa, krapula, harmi, väsymys, kaverit, bileet, tehtävä, sitsit, työt, nauru, ihastuminen, tentti, innostuminen, perhe, harrastukset, liikunta">
            <a:extLst>
              <a:ext uri="{FF2B5EF4-FFF2-40B4-BE49-F238E27FC236}">
                <a16:creationId xmlns:a16="http://schemas.microsoft.com/office/drawing/2014/main" id="{951FB488-319B-4DE0-BE92-1BD659311F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7548" y="267283"/>
            <a:ext cx="10156904" cy="6323434"/>
          </a:xfrm>
        </p:spPr>
      </p:pic>
    </p:spTree>
    <p:extLst>
      <p:ext uri="{BB962C8B-B14F-4D97-AF65-F5344CB8AC3E}">
        <p14:creationId xmlns:p14="http://schemas.microsoft.com/office/powerpoint/2010/main" val="248524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131C90-5A1C-4C34-9F10-C3BE43D437E3}"/>
              </a:ext>
            </a:extLst>
          </p:cNvPr>
          <p:cNvSpPr>
            <a:spLocks noGrp="1"/>
          </p:cNvSpPr>
          <p:nvPr>
            <p:ph type="title"/>
          </p:nvPr>
        </p:nvSpPr>
        <p:spPr/>
        <p:txBody>
          <a:bodyPr/>
          <a:lstStyle/>
          <a:p>
            <a:r>
              <a:rPr lang="fi-FI" dirty="0">
                <a:solidFill>
                  <a:schemeClr val="bg1"/>
                </a:solidFill>
              </a:rPr>
              <a:t>Opiskelukyky</a:t>
            </a:r>
          </a:p>
        </p:txBody>
      </p:sp>
      <p:pic>
        <p:nvPicPr>
          <p:cNvPr id="4" name="Kuva 5" descr="Opiskelukykymalliin kuuluu neljä osaa jotka ovat vuorovaikutuksessa keskenään:&#10;1. Omat voimavarat, sisältäen:&#10;- persoonallisuus&#10;- identiteetti&#10;- elämänhallinta&#10;- elämäntilanne ja -olosuhteet&#10;- sosiaaliset suhteet&#10;- fyysinen ja psyykkinen terveys&#10;- käyttäytyminen&#10;2. Opiskelutaidot, sisältäen:&#10;- opiskelutekniikka&#10;- opiskeluorientaatio&#10;- oppimistyylit ja -tavat&#10;- kriittinen ajattelu&#10;- ongelmanratkaisukyvyt&#10;- sosiaaliset taidot&#10;- opintosuunnitelman teko&#10;- ajankäytön suunnittelu&#10;3. Opetustoiminta, sisältäen:&#10;- opetus&#10;- ohjaus&#10;- pedagoginen osaaminen&#10;4. Opiskeluympäristö, sisältäen:&#10;- fyysinen, psyykkinen ja sosiaalinen ympäristö&#10;- oppilaitosten yhteisöt&#10;- opiskelijoiden omat yhteisöt&#10;">
            <a:extLst>
              <a:ext uri="{FF2B5EF4-FFF2-40B4-BE49-F238E27FC236}">
                <a16:creationId xmlns:a16="http://schemas.microsoft.com/office/drawing/2014/main" id="{D0E3C1E5-26C2-4A93-A26C-F1B413D6CA0D}"/>
              </a:ext>
            </a:extLst>
          </p:cNvPr>
          <p:cNvPicPr>
            <a:picLocks noGrp="1" noChangeAspect="1"/>
          </p:cNvPicPr>
          <p:nvPr>
            <p:ph idx="1"/>
          </p:nvPr>
        </p:nvPicPr>
        <p:blipFill>
          <a:blip r:embed="rId3"/>
          <a:stretch>
            <a:fillRect/>
          </a:stretch>
        </p:blipFill>
        <p:spPr>
          <a:xfrm>
            <a:off x="2038121" y="239949"/>
            <a:ext cx="8284684" cy="6378102"/>
          </a:xfrm>
          <a:prstGeom prst="rect">
            <a:avLst/>
          </a:prstGeom>
        </p:spPr>
      </p:pic>
      <p:sp>
        <p:nvSpPr>
          <p:cNvPr id="7" name="Tekstiruutu 6">
            <a:extLst>
              <a:ext uri="{FF2B5EF4-FFF2-40B4-BE49-F238E27FC236}">
                <a16:creationId xmlns:a16="http://schemas.microsoft.com/office/drawing/2014/main" id="{40B0BC7F-2DCE-435C-86A4-4494B84DF935}"/>
              </a:ext>
            </a:extLst>
          </p:cNvPr>
          <p:cNvSpPr txBox="1"/>
          <p:nvPr/>
        </p:nvSpPr>
        <p:spPr>
          <a:xfrm>
            <a:off x="1749570" y="6550223"/>
            <a:ext cx="690078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http://www.opiskelukyky.fi/wp-content/uploads/2014/06/kyky-tyo%CC%88kalu2013-netti-ID-3143.pdf</a:t>
            </a:r>
            <a:r>
              <a:rPr kumimoji="0" lang="fi-FI" sz="1400" b="0" i="0" u="none" strike="noStrike" kern="1200" cap="none" spc="0" normalizeH="0" baseline="0" noProof="0">
                <a:ln>
                  <a:noFill/>
                </a:ln>
                <a:solidFill>
                  <a:prstClr val="black"/>
                </a:solidFill>
                <a:effectLst/>
                <a:uLnTx/>
                <a:uFillTx/>
                <a:latin typeface="Calibri" panose="020F0502020204030204"/>
                <a:ea typeface="+mn-ea"/>
                <a:cs typeface="Calibri"/>
              </a:rPr>
              <a:t> </a:t>
            </a: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8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B359AD-55F9-4D16-9415-EFD2D737BB69}"/>
              </a:ext>
            </a:extLst>
          </p:cNvPr>
          <p:cNvSpPr>
            <a:spLocks noGrp="1"/>
          </p:cNvSpPr>
          <p:nvPr>
            <p:ph type="title"/>
          </p:nvPr>
        </p:nvSpPr>
        <p:spPr/>
        <p:txBody>
          <a:bodyPr/>
          <a:lstStyle/>
          <a:p>
            <a:r>
              <a:rPr lang="fi-FI" dirty="0">
                <a:latin typeface="+mn-lt"/>
                <a:cs typeface="Calibri"/>
              </a:rPr>
              <a:t>Voit keskustella fuksien kanssa teemoista</a:t>
            </a:r>
            <a:endParaRPr lang="fi-FI" dirty="0">
              <a:latin typeface="+mn-lt"/>
            </a:endParaRPr>
          </a:p>
        </p:txBody>
      </p:sp>
      <p:sp>
        <p:nvSpPr>
          <p:cNvPr id="3" name="Sisällön paikkamerkki 2">
            <a:extLst>
              <a:ext uri="{FF2B5EF4-FFF2-40B4-BE49-F238E27FC236}">
                <a16:creationId xmlns:a16="http://schemas.microsoft.com/office/drawing/2014/main" id="{76CE4DEB-0032-4964-A6DE-89A7260B3794}"/>
              </a:ext>
            </a:extLst>
          </p:cNvPr>
          <p:cNvSpPr>
            <a:spLocks noGrp="1"/>
          </p:cNvSpPr>
          <p:nvPr>
            <p:ph idx="1"/>
          </p:nvPr>
        </p:nvSpPr>
        <p:spPr/>
        <p:txBody>
          <a:bodyPr>
            <a:normAutofit/>
          </a:bodyPr>
          <a:lstStyle/>
          <a:p>
            <a:pPr marL="457200" indent="-457200">
              <a:buFont typeface="Arial" panose="020B0604020202020204" pitchFamily="34" charset="0"/>
              <a:buChar char="•"/>
            </a:pPr>
            <a:r>
              <a:rPr lang="fi-FI">
                <a:cs typeface="Calibri"/>
              </a:rPr>
              <a:t>Mitä ovat </a:t>
            </a:r>
            <a:r>
              <a:rPr lang="fi-FI" b="1">
                <a:cs typeface="Calibri"/>
              </a:rPr>
              <a:t>opiskelutaidot</a:t>
            </a:r>
            <a:r>
              <a:rPr lang="fi-FI">
                <a:cs typeface="Calibri"/>
              </a:rPr>
              <a:t> ja miten niitä voi kehittää? Mitä vinkkejä antaisit fuksille opiskelutaitojen kehittämiseen?</a:t>
            </a:r>
            <a:br>
              <a:rPr lang="fi-FI">
                <a:cs typeface="Calibri"/>
              </a:rPr>
            </a:br>
            <a:r>
              <a:rPr lang="fi-FI">
                <a:cs typeface="Calibri"/>
              </a:rPr>
              <a:t>-&gt; Ketkä korkeakoulussa voivat auttaa opiskelutaitoihin liittyvissä pulmissa?</a:t>
            </a:r>
          </a:p>
          <a:p>
            <a:pPr marL="457200" indent="-457200">
              <a:buFont typeface="Arial" panose="020B0604020202020204" pitchFamily="34" charset="0"/>
              <a:buChar char="•"/>
            </a:pPr>
            <a:r>
              <a:rPr lang="fi-FI">
                <a:cs typeface="Calibri"/>
              </a:rPr>
              <a:t>Millainen on hyvä </a:t>
            </a:r>
            <a:r>
              <a:rPr lang="fi-FI" b="1">
                <a:cs typeface="Calibri"/>
              </a:rPr>
              <a:t>opiskeluympäristö</a:t>
            </a:r>
            <a:r>
              <a:rPr lang="fi-FI">
                <a:cs typeface="Calibri"/>
              </a:rPr>
              <a:t> ja miten meistä jokainen voi vaikuttaa siihen?</a:t>
            </a:r>
          </a:p>
          <a:p>
            <a:pPr marL="457200" indent="-457200">
              <a:buFont typeface="Arial" panose="020B0604020202020204" pitchFamily="34" charset="0"/>
              <a:buChar char="•"/>
            </a:pPr>
            <a:r>
              <a:rPr lang="fi-FI">
                <a:cs typeface="Calibri"/>
              </a:rPr>
              <a:t>Millaista on hyvä </a:t>
            </a:r>
            <a:r>
              <a:rPr lang="fi-FI" b="1">
                <a:cs typeface="Calibri"/>
              </a:rPr>
              <a:t>opetustoiminta</a:t>
            </a:r>
            <a:r>
              <a:rPr lang="fi-FI">
                <a:cs typeface="Calibri"/>
              </a:rPr>
              <a:t>, ohjaus ja </a:t>
            </a:r>
            <a:r>
              <a:rPr lang="fi-FI" err="1">
                <a:cs typeface="Calibri"/>
              </a:rPr>
              <a:t>tuutorointi</a:t>
            </a:r>
            <a:r>
              <a:rPr lang="fi-FI">
                <a:cs typeface="Calibri"/>
              </a:rPr>
              <a:t>?</a:t>
            </a:r>
            <a:br>
              <a:rPr lang="fi-FI">
                <a:cs typeface="Calibri"/>
              </a:rPr>
            </a:br>
            <a:r>
              <a:rPr lang="fi-FI">
                <a:cs typeface="Calibri"/>
              </a:rPr>
              <a:t>Millaista ohjausta juuri sinä kaipaat? Mitkä asiat tukevat itsenäistä opiskelua? Mitkä asiat tukevat ryhmämuotoista opiskelua?</a:t>
            </a:r>
          </a:p>
          <a:p>
            <a:pPr marL="457200" indent="-457200">
              <a:buFont typeface="Arial" panose="020B0604020202020204" pitchFamily="34" charset="0"/>
              <a:buChar char="•"/>
            </a:pPr>
            <a:r>
              <a:rPr lang="fi-FI">
                <a:cs typeface="Calibri"/>
              </a:rPr>
              <a:t>Mistä saat apua, kun </a:t>
            </a:r>
            <a:r>
              <a:rPr lang="fi-FI" b="1">
                <a:cs typeface="Calibri"/>
              </a:rPr>
              <a:t>omat voimavarat </a:t>
            </a:r>
            <a:r>
              <a:rPr lang="fi-FI">
                <a:cs typeface="Calibri"/>
              </a:rPr>
              <a:t>ovat heikentyneet? -&gt; Läheiset, ystävät, YTHS?</a:t>
            </a:r>
            <a:endParaRPr lang="fi-FI" i="1">
              <a:cs typeface="Calibri"/>
            </a:endParaRPr>
          </a:p>
          <a:p>
            <a:endParaRPr lang="fi-FI"/>
          </a:p>
        </p:txBody>
      </p:sp>
    </p:spTree>
    <p:extLst>
      <p:ext uri="{BB962C8B-B14F-4D97-AF65-F5344CB8AC3E}">
        <p14:creationId xmlns:p14="http://schemas.microsoft.com/office/powerpoint/2010/main" val="1860264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90100891-2F65-4DF7-A3D5-13AFB816D5E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39065187"/>
              </p:ext>
            </p:extLst>
          </p:nvPr>
        </p:nvGraphicFramePr>
        <p:xfrm>
          <a:off x="820712" y="2166941"/>
          <a:ext cx="10547465" cy="2977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tsikko 1">
            <a:extLst>
              <a:ext uri="{FF2B5EF4-FFF2-40B4-BE49-F238E27FC236}">
                <a16:creationId xmlns:a16="http://schemas.microsoft.com/office/drawing/2014/main" id="{A4F046E6-12B2-46A2-934D-7D1C7CAC1A02}"/>
              </a:ext>
            </a:extLst>
          </p:cNvPr>
          <p:cNvSpPr>
            <a:spLocks noGrp="1"/>
          </p:cNvSpPr>
          <p:nvPr>
            <p:ph type="title"/>
          </p:nvPr>
        </p:nvSpPr>
        <p:spPr/>
        <p:txBody>
          <a:bodyPr>
            <a:normAutofit/>
          </a:bodyPr>
          <a:lstStyle/>
          <a:p>
            <a:r>
              <a:rPr lang="fi-FI" sz="2000" dirty="0">
                <a:solidFill>
                  <a:schemeClr val="bg1"/>
                </a:solidFill>
              </a:rPr>
              <a:t>Jotta</a:t>
            </a:r>
            <a:r>
              <a:rPr lang="fi-FI" sz="2000" baseline="0" dirty="0">
                <a:solidFill>
                  <a:schemeClr val="bg1"/>
                </a:solidFill>
              </a:rPr>
              <a:t> voit tukea uusien opiskelijoiden opiskelukykyä, on tärkeää, että huolehdit myös omasta opiskelukyvystäsi</a:t>
            </a:r>
            <a:endParaRPr lang="fi-FI" sz="2000" dirty="0">
              <a:solidFill>
                <a:schemeClr val="bg1"/>
              </a:solidFill>
            </a:endParaRPr>
          </a:p>
        </p:txBody>
      </p:sp>
    </p:spTree>
    <p:extLst>
      <p:ext uri="{BB962C8B-B14F-4D97-AF65-F5344CB8AC3E}">
        <p14:creationId xmlns:p14="http://schemas.microsoft.com/office/powerpoint/2010/main" val="410420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69E467-5F20-469A-8075-1BD5834E3090}"/>
              </a:ext>
            </a:extLst>
          </p:cNvPr>
          <p:cNvSpPr>
            <a:spLocks noGrp="1"/>
          </p:cNvSpPr>
          <p:nvPr>
            <p:ph type="title"/>
          </p:nvPr>
        </p:nvSpPr>
        <p:spPr/>
        <p:txBody>
          <a:bodyPr/>
          <a:lstStyle/>
          <a:p>
            <a:r>
              <a:rPr lang="fi-FI" dirty="0">
                <a:solidFill>
                  <a:schemeClr val="accent1"/>
                </a:solidFill>
              </a:rPr>
              <a:t>Tehtävä</a:t>
            </a:r>
          </a:p>
        </p:txBody>
      </p:sp>
      <p:sp>
        <p:nvSpPr>
          <p:cNvPr id="6" name="Sisällön paikkamerkki 5">
            <a:extLst>
              <a:ext uri="{FF2B5EF4-FFF2-40B4-BE49-F238E27FC236}">
                <a16:creationId xmlns:a16="http://schemas.microsoft.com/office/drawing/2014/main" id="{6E0D00AA-415C-4454-BA7F-D8F996E64F14}"/>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
                <a:schemeClr val="bg1"/>
              </a:buClr>
              <a:buSzPct val="120000"/>
              <a:buFont typeface="Arial" panose="020B0604020202020204" pitchFamily="34" charset="0"/>
              <a:buNone/>
              <a:tabLst/>
              <a:defRPr/>
            </a:pPr>
            <a:endParaRPr lang="fi-FI" sz="2800" dirty="0">
              <a:effectLst/>
            </a:endParaRPr>
          </a:p>
        </p:txBody>
      </p:sp>
      <p:graphicFrame>
        <p:nvGraphicFramePr>
          <p:cNvPr id="7" name="Sisällön paikkamerkki 3">
            <a:extLst>
              <a:ext uri="{FF2B5EF4-FFF2-40B4-BE49-F238E27FC236}">
                <a16:creationId xmlns:a16="http://schemas.microsoft.com/office/drawing/2014/main" id="{60BA62D1-3C13-4FE7-8862-5913366CD60F}"/>
              </a:ext>
            </a:extLst>
          </p:cNvPr>
          <p:cNvGraphicFramePr>
            <a:graphicFrameLocks/>
          </p:cNvGraphicFramePr>
          <p:nvPr>
            <p:extLst>
              <p:ext uri="{D42A27DB-BD31-4B8C-83A1-F6EECF244321}">
                <p14:modId xmlns:p14="http://schemas.microsoft.com/office/powerpoint/2010/main" val="1240758181"/>
              </p:ext>
            </p:extLst>
          </p:nvPr>
        </p:nvGraphicFramePr>
        <p:xfrm>
          <a:off x="1333944" y="1741468"/>
          <a:ext cx="9907797" cy="398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926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6CA04CF-D001-4840-9323-589D1D8ADBC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E09A9A8-40CD-4D26-8127-C6D2C2AF943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kuplateema">
  <a:themeElements>
    <a:clrScheme name="Custom 2">
      <a:dk1>
        <a:sysClr val="windowText" lastClr="000000"/>
      </a:dk1>
      <a:lt1>
        <a:sysClr val="window" lastClr="FFFFFF"/>
      </a:lt1>
      <a:dk2>
        <a:srgbClr val="7ECAD5"/>
      </a:dk2>
      <a:lt2>
        <a:srgbClr val="F7E07E"/>
      </a:lt2>
      <a:accent1>
        <a:srgbClr val="8564C8"/>
      </a:accent1>
      <a:accent2>
        <a:srgbClr val="EF807D"/>
      </a:accent2>
      <a:accent3>
        <a:srgbClr val="61D4B8"/>
      </a:accent3>
      <a:accent4>
        <a:srgbClr val="FFB671"/>
      </a:accent4>
      <a:accent5>
        <a:srgbClr val="DCCBBC"/>
      </a:accent5>
      <a:accent6>
        <a:srgbClr val="F7BFB7"/>
      </a:accent6>
      <a:hlink>
        <a:srgbClr val="9063CD"/>
      </a:hlink>
      <a:folHlink>
        <a:srgbClr val="9063C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Tuutorin rooli_MUOK_SALLA" id="{269FA201-3CED-4318-9C7E-1CC1369377FF}" vid="{A8A35058-B8C9-4D4B-B3EA-7D9FA1B91A3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HYT Dokumentti" ma:contentTypeID="0x010100740B35664B4D4340B9178BE3CEE18B3201007F46677E656BC241BE7235EEAC608E29" ma:contentTypeVersion="23" ma:contentTypeDescription="" ma:contentTypeScope="" ma:versionID="fd2e558a3359445cc8d12d9570b0c54f">
  <xsd:schema xmlns:xsd="http://www.w3.org/2001/XMLSchema" xmlns:xs="http://www.w3.org/2001/XMLSchema" xmlns:p="http://schemas.microsoft.com/office/2006/metadata/properties" xmlns:ns2="8b25a0eb-6aee-482d-9e36-463e4a625073" xmlns:ns3="4bb9e5cd-3843-49f0-a1c3-d928feda9b6b" targetNamespace="http://schemas.microsoft.com/office/2006/metadata/properties" ma:root="true" ma:fieldsID="2516d05da777c38298111529042a22e9" ns2:_="" ns3:_="">
    <xsd:import namespace="8b25a0eb-6aee-482d-9e36-463e4a625073"/>
    <xsd:import namespace="4bb9e5cd-3843-49f0-a1c3-d928feda9b6b"/>
    <xsd:element name="properties">
      <xsd:complexType>
        <xsd:sequence>
          <xsd:element name="documentManagement">
            <xsd:complexType>
              <xsd:all>
                <xsd:element ref="ns2:TaxCatchAll" minOccurs="0"/>
                <xsd:element ref="ns2:TaxCatchAllLabel" minOccurs="0"/>
                <xsd:element ref="ns2:maa44b24fcb6448ebc628b460284fa99" minOccurs="0"/>
                <xsd:element ref="ns2:ia1e4eaa4aaa42cf924070fd120c69a7" minOccurs="0"/>
                <xsd:element ref="ns2:a8e037739f22464881271840dad1748a" minOccurs="0"/>
                <xsd:element ref="ns2:fa779d4ac9104465a0b35c00929a1e86" minOccurs="0"/>
                <xsd:element ref="ns2:la47d3aaa2a64b5b8f872218156bcd76" minOccurs="0"/>
                <xsd:element ref="ns2:j4503adf8a2b47a6a02af0be5d44a3d3" minOccurs="0"/>
                <xsd:element ref="ns3:MediaServiceMetadata" minOccurs="0"/>
                <xsd:element ref="ns3:MediaServiceFastMetadata" minOccurs="0"/>
                <xsd:element ref="ns3:MediaServiceAutoTags" minOccurs="0"/>
                <xsd:element ref="ns3:MediaServiceOCR" minOccurs="0"/>
                <xsd:element ref="ns2:SharedWithUsers" minOccurs="0"/>
                <xsd:element ref="ns2:SharedWithDetails"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5a0eb-6aee-482d-9e36-463e4a625073" elementFormDefault="qualified">
    <xsd:import namespace="http://schemas.microsoft.com/office/2006/documentManagement/types"/>
    <xsd:import namespace="http://schemas.microsoft.com/office/infopath/2007/PartnerControls"/>
    <xsd:element name="TaxCatchAll" ma:index="5" nillable="true" ma:displayName="Taxonomy Catch All Column" ma:hidden="true" ma:list="{60a3a2b8-0144-44f0-a92d-1cd16757bef9}" ma:internalName="TaxCatchAll" ma:showField="CatchAllData" ma:web="8b25a0eb-6aee-482d-9e36-463e4a625073">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hidden="true" ma:list="{60a3a2b8-0144-44f0-a92d-1cd16757bef9}" ma:internalName="TaxCatchAllLabel" ma:readOnly="true" ma:showField="CatchAllDataLabel" ma:web="8b25a0eb-6aee-482d-9e36-463e4a625073">
      <xsd:complexType>
        <xsd:complexContent>
          <xsd:extension base="dms:MultiChoiceLookup">
            <xsd:sequence>
              <xsd:element name="Value" type="dms:Lookup" maxOccurs="unbounded" minOccurs="0" nillable="true"/>
            </xsd:sequence>
          </xsd:extension>
        </xsd:complexContent>
      </xsd:complexType>
    </xsd:element>
    <xsd:element name="maa44b24fcb6448ebc628b460284fa99" ma:index="10" nillable="true" ma:taxonomy="true" ma:internalName="maa44b24fcb6448ebc628b460284fa99" ma:taxonomyFieldName="Vapaat_x0020_avainsanat" ma:displayName="Vapaat avainsanat" ma:default="" ma:fieldId="{6aa44b24-fcb6-448e-bc62-8b460284fa99}" ma:taxonomyMulti="true" ma:sspId="b4acf277-c871-4cac-ba5b-0074ec657832" ma:termSetId="c8c6a368-f4a2-4fda-a9dd-20fff3e48ade" ma:anchorId="00000000-0000-0000-0000-000000000000" ma:open="true" ma:isKeyword="false">
      <xsd:complexType>
        <xsd:sequence>
          <xsd:element ref="pc:Terms" minOccurs="0" maxOccurs="1"/>
        </xsd:sequence>
      </xsd:complexType>
    </xsd:element>
    <xsd:element name="ia1e4eaa4aaa42cf924070fd120c69a7" ma:index="12" ma:taxonomy="true" ma:internalName="ia1e4eaa4aaa42cf924070fd120c69a7" ma:taxonomyFieldName="Dokumentin_x0020_tyyppi" ma:displayName="Dokumentin tyyppi" ma:readOnly="false" ma:default="" ma:fieldId="{2a1e4eaa-4aaa-42cf-9240-70fd120c69a7}" ma:sspId="b4acf277-c871-4cac-ba5b-0074ec657832" ma:termSetId="dd9f542b-ab43-4e9c-b9f8-ad763b8e860f" ma:anchorId="00000000-0000-0000-0000-000000000000" ma:open="true" ma:isKeyword="false">
      <xsd:complexType>
        <xsd:sequence>
          <xsd:element ref="pc:Terms" minOccurs="0" maxOccurs="1"/>
        </xsd:sequence>
      </xsd:complexType>
    </xsd:element>
    <xsd:element name="a8e037739f22464881271840dad1748a" ma:index="14" nillable="true" ma:taxonomy="true" ma:internalName="a8e037739f22464881271840dad1748a" ma:taxonomyFieldName="EHYT_x0020_Aihe" ma:displayName="EHYT Aihe" ma:readOnly="false" ma:default="" ma:fieldId="{a8e03773-9f22-4648-8127-1840dad1748a}" ma:taxonomyMulti="true" ma:sspId="b4acf277-c871-4cac-ba5b-0074ec657832" ma:termSetId="7869f83b-08b4-4911-a2e7-405e0ab3fc6a" ma:anchorId="00000000-0000-0000-0000-000000000000" ma:open="false" ma:isKeyword="false">
      <xsd:complexType>
        <xsd:sequence>
          <xsd:element ref="pc:Terms" minOccurs="0" maxOccurs="1"/>
        </xsd:sequence>
      </xsd:complexType>
    </xsd:element>
    <xsd:element name="fa779d4ac9104465a0b35c00929a1e86" ma:index="19" ma:taxonomy="true" ma:internalName="fa779d4ac9104465a0b35c00929a1e86" ma:taxonomyFieldName="Dokumentin_x0020_tila" ma:displayName="Dokumentin tila" ma:default="5;#Luonnos|5515d47d-45bc-4979-a976-cce269c3bccd" ma:fieldId="{fa779d4a-c910-4465-a0b3-5c00929a1e86}" ma:sspId="b4acf277-c871-4cac-ba5b-0074ec657832" ma:termSetId="fec175c3-b36b-4106-b923-4dba12afad04" ma:anchorId="00000000-0000-0000-0000-000000000000" ma:open="false" ma:isKeyword="false">
      <xsd:complexType>
        <xsd:sequence>
          <xsd:element ref="pc:Terms" minOccurs="0" maxOccurs="1"/>
        </xsd:sequence>
      </xsd:complexType>
    </xsd:element>
    <xsd:element name="la47d3aaa2a64b5b8f872218156bcd76" ma:index="20" ma:taxonomy="true" ma:internalName="la47d3aaa2a64b5b8f872218156bcd76" ma:taxonomyFieldName="Sijainti" ma:displayName="Sijainti" ma:default="" ma:fieldId="{5a47d3aa-a2a6-4b5b-8f87-2218156bcd76}" ma:sspId="b4acf277-c871-4cac-ba5b-0074ec657832" ma:termSetId="fd9d8364-31ef-4bf9-88a3-35022fe8c892" ma:anchorId="00000000-0000-0000-0000-000000000000" ma:open="false" ma:isKeyword="false">
      <xsd:complexType>
        <xsd:sequence>
          <xsd:element ref="pc:Terms" minOccurs="0" maxOccurs="1"/>
        </xsd:sequence>
      </xsd:complexType>
    </xsd:element>
    <xsd:element name="j4503adf8a2b47a6a02af0be5d44a3d3" ma:index="21" ma:taxonomy="true" ma:internalName="j4503adf8a2b47a6a02af0be5d44a3d3" ma:taxonomyFieldName="Kohderyhm_x00e4_" ma:displayName="Kohderyhmä" ma:default="6;#Sisäinen|86f88d56-d83c-4b89-95d9-544aff120100" ma:fieldId="{34503adf-8a2b-47a6-a02a-f0be5d44a3d3}" ma:taxonomyMulti="true" ma:sspId="b4acf277-c871-4cac-ba5b-0074ec657832" ma:termSetId="89ce306e-301d-46a4-b0a0-153fbd067a23" ma:anchorId="00000000-0000-0000-0000-000000000000" ma:open="true" ma:isKeyword="false">
      <xsd:complexType>
        <xsd:sequence>
          <xsd:element ref="pc:Terms" minOccurs="0" maxOccurs="1"/>
        </xsd:sequence>
      </xsd:complexType>
    </xsd:element>
    <xsd:element name="SharedWithUsers" ma:index="2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b9e5cd-3843-49f0-a1c3-d928feda9b6b"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MediaServiceAutoTags"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DateTaken" ma:index="28" nillable="true" ma:displayName="MediaServiceDateTaken" ma:hidden="true" ma:internalName="MediaServiceDateTaken"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25a0eb-6aee-482d-9e36-463e4a625073">
      <Value>6</Value>
      <Value>5</Value>
      <Value>162</Value>
      <Value>7</Value>
    </TaxCatchAll>
    <fa779d4ac9104465a0b35c00929a1e86 xmlns="8b25a0eb-6aee-482d-9e36-463e4a625073">
      <Terms xmlns="http://schemas.microsoft.com/office/infopath/2007/PartnerControls">
        <TermInfo xmlns="http://schemas.microsoft.com/office/infopath/2007/PartnerControls">
          <TermName xmlns="http://schemas.microsoft.com/office/infopath/2007/PartnerControls">Luonnos</TermName>
          <TermId xmlns="http://schemas.microsoft.com/office/infopath/2007/PartnerControls">5515d47d-45bc-4979-a976-cce269c3bccd</TermId>
        </TermInfo>
      </Terms>
    </fa779d4ac9104465a0b35c00929a1e86>
    <j4503adf8a2b47a6a02af0be5d44a3d3 xmlns="8b25a0eb-6aee-482d-9e36-463e4a625073">
      <Terms xmlns="http://schemas.microsoft.com/office/infopath/2007/PartnerControls">
        <TermInfo xmlns="http://schemas.microsoft.com/office/infopath/2007/PartnerControls">
          <TermName xmlns="http://schemas.microsoft.com/office/infopath/2007/PartnerControls">Sisäinen</TermName>
          <TermId xmlns="http://schemas.microsoft.com/office/infopath/2007/PartnerControls">86f88d56-d83c-4b89-95d9-544aff120100</TermId>
        </TermInfo>
      </Terms>
    </j4503adf8a2b47a6a02af0be5d44a3d3>
    <maa44b24fcb6448ebc628b460284fa99 xmlns="8b25a0eb-6aee-482d-9e36-463e4a625073">
      <Terms xmlns="http://schemas.microsoft.com/office/infopath/2007/PartnerControls"/>
    </maa44b24fcb6448ebc628b460284fa99>
    <ia1e4eaa4aaa42cf924070fd120c69a7 xmlns="8b25a0eb-6aee-482d-9e36-463e4a625073">
      <Terms xmlns="http://schemas.microsoft.com/office/infopath/2007/PartnerControls">
        <TermInfo xmlns="http://schemas.microsoft.com/office/infopath/2007/PartnerControls">
          <TermName xmlns="http://schemas.microsoft.com/office/infopath/2007/PartnerControls">Diaesitys</TermName>
          <TermId xmlns="http://schemas.microsoft.com/office/infopath/2007/PartnerControls">a316c037-4c47-4567-8dbb-830f4690f5dd</TermId>
        </TermInfo>
      </Terms>
    </ia1e4eaa4aaa42cf924070fd120c69a7>
    <la47d3aaa2a64b5b8f872218156bcd76 xmlns="8b25a0eb-6aee-482d-9e36-463e4a625073">
      <Terms xmlns="http://schemas.microsoft.com/office/infopath/2007/PartnerControls">
        <TermInfo xmlns="http://schemas.microsoft.com/office/infopath/2007/PartnerControls">
          <TermName xmlns="http://schemas.microsoft.com/office/infopath/2007/PartnerControls">Koulutyö</TermName>
          <TermId xmlns="http://schemas.microsoft.com/office/infopath/2007/PartnerControls">3a02af64-20ac-44fd-93e6-5ee59c14c5c5</TermId>
        </TermInfo>
      </Terms>
    </la47d3aaa2a64b5b8f872218156bcd76>
    <a8e037739f22464881271840dad1748a xmlns="8b25a0eb-6aee-482d-9e36-463e4a625073">
      <Terms xmlns="http://schemas.microsoft.com/office/infopath/2007/PartnerControls"/>
    </a8e037739f22464881271840dad1748a>
  </documentManagement>
</p:properties>
</file>

<file path=customXml/itemProps1.xml><?xml version="1.0" encoding="utf-8"?>
<ds:datastoreItem xmlns:ds="http://schemas.openxmlformats.org/officeDocument/2006/customXml" ds:itemID="{634BF181-1C53-4C08-96CD-1E76D757A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25a0eb-6aee-482d-9e36-463e4a625073"/>
    <ds:schemaRef ds:uri="4bb9e5cd-3843-49f0-a1c3-d928feda9b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FA5123-275F-49F6-8F8B-8398C23DF6AE}">
  <ds:schemaRefs>
    <ds:schemaRef ds:uri="http://schemas.microsoft.com/sharepoint/v3/contenttype/forms"/>
  </ds:schemaRefs>
</ds:datastoreItem>
</file>

<file path=customXml/itemProps3.xml><?xml version="1.0" encoding="utf-8"?>
<ds:datastoreItem xmlns:ds="http://schemas.openxmlformats.org/officeDocument/2006/customXml" ds:itemID="{2EC13285-47B9-478D-8F4D-254C43DBF316}">
  <ds:schemaRefs>
    <ds:schemaRef ds:uri="http://schemas.openxmlformats.org/package/2006/metadata/core-properties"/>
    <ds:schemaRef ds:uri="http://schemas.microsoft.com/office/2006/documentManagement/types"/>
    <ds:schemaRef ds:uri="http://schemas.microsoft.com/office/infopath/2007/PartnerControls"/>
    <ds:schemaRef ds:uri="4bb9e5cd-3843-49f0-a1c3-d928feda9b6b"/>
    <ds:schemaRef ds:uri="http://purl.org/dc/elements/1.1/"/>
    <ds:schemaRef ds:uri="http://schemas.microsoft.com/office/2006/metadata/properties"/>
    <ds:schemaRef ds:uri="http://purl.org/dc/terms/"/>
    <ds:schemaRef ds:uri="8b25a0eb-6aee-482d-9e36-463e4a6250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Tuutori_template – kopio</Template>
  <TotalTime>510</TotalTime>
  <Words>3366</Words>
  <Application>Microsoft Office PowerPoint</Application>
  <PresentationFormat>Laajakuva</PresentationFormat>
  <Paragraphs>317</Paragraphs>
  <Slides>28</Slides>
  <Notes>22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28</vt:i4>
      </vt:variant>
    </vt:vector>
  </HeadingPairs>
  <TitlesOfParts>
    <vt:vector size="32" baseType="lpstr">
      <vt:lpstr>Arial</vt:lpstr>
      <vt:lpstr>Calibri</vt:lpstr>
      <vt:lpstr>Courier New</vt:lpstr>
      <vt:lpstr>kuplateema</vt:lpstr>
      <vt:lpstr>Opiskelukyky  ja mielen hyvinvointi</vt:lpstr>
      <vt:lpstr>Koulutuksen tavoite</vt:lpstr>
      <vt:lpstr>Koulutuksen aiheet</vt:lpstr>
      <vt:lpstr>Opiskelukyky ja mielen hyvinvointi</vt:lpstr>
      <vt:lpstr>Sanapilvi</vt:lpstr>
      <vt:lpstr>Opiskelukyky</vt:lpstr>
      <vt:lpstr>Voit keskustella fuksien kanssa teemoista</vt:lpstr>
      <vt:lpstr>Jotta voit tukea uusien opiskelijoiden opiskelukykyä, on tärkeää, että huolehdit myös omasta opiskelukyvystäsi</vt:lpstr>
      <vt:lpstr>Tehtävä</vt:lpstr>
      <vt:lpstr>Mielen hyvinvointi tukee opiskelukykyä</vt:lpstr>
      <vt:lpstr>Mielenterveys ei ole mielen sairauden vastakohta</vt:lpstr>
      <vt:lpstr>Mielen hyvinvoinnin haasteet ovat yleisiä</vt:lpstr>
      <vt:lpstr>Mielen hyvinvointia tukevat</vt:lpstr>
      <vt:lpstr>Miten voit tuutorina vaikuttaa em. asioihin?</vt:lpstr>
      <vt:lpstr>Jaksaminen on yksilöllistä</vt:lpstr>
      <vt:lpstr>Vaikuta stressiä luovaan tilanteeseen</vt:lpstr>
      <vt:lpstr>Huolehdi itsestäsi ja vaali ihmissuhteita</vt:lpstr>
      <vt:lpstr>Palautuminen</vt:lpstr>
      <vt:lpstr>Palautumisen eri tasot</vt:lpstr>
      <vt:lpstr>Tutustu</vt:lpstr>
      <vt:lpstr>Huolen puheeksi ottaminen  ja mistä apua</vt:lpstr>
      <vt:lpstr>Case Aati ja case Paju</vt:lpstr>
      <vt:lpstr>PowerPoint-esitys</vt:lpstr>
      <vt:lpstr>Auta opiskelukaveria, ota huoli puheeksi</vt:lpstr>
      <vt:lpstr>Apua haasteisiin ja haastaviin tilanteisiin 1/2</vt:lpstr>
      <vt:lpstr>Apua haasteisiin ja haastaviin tilanteisiin 2/2</vt:lpstr>
      <vt:lpstr>Yhteenveto</vt:lpstr>
      <vt:lpstr>KUPLA - opiskelijat päihdekulttuurin  uudistajina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Opiskelukyky ja mielen hyvinvointi</dc:title>
  <dc:creator>Emmi Lehtinen</dc:creator>
  <cp:lastModifiedBy>Emi Maeda</cp:lastModifiedBy>
  <cp:revision>51</cp:revision>
  <cp:lastPrinted>2018-11-12T09:45:11Z</cp:lastPrinted>
  <dcterms:created xsi:type="dcterms:W3CDTF">2020-03-04T07:36:38Z</dcterms:created>
  <dcterms:modified xsi:type="dcterms:W3CDTF">2020-08-26T09:17:11Z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kumentin tila">
    <vt:lpwstr>5;#Luonnos|5515d47d-45bc-4979-a976-cce269c3bccd</vt:lpwstr>
  </property>
  <property fmtid="{D5CDD505-2E9C-101B-9397-08002B2CF9AE}" pid="3" name="ContentTypeId">
    <vt:lpwstr>0x010100740B35664B4D4340B9178BE3CEE18B3201007F46677E656BC241BE7235EEAC608E29</vt:lpwstr>
  </property>
  <property fmtid="{D5CDD505-2E9C-101B-9397-08002B2CF9AE}" pid="4" name="Kohderyhmä">
    <vt:lpwstr>6;#Sisäinen|86f88d56-d83c-4b89-95d9-544aff120100</vt:lpwstr>
  </property>
  <property fmtid="{D5CDD505-2E9C-101B-9397-08002B2CF9AE}" pid="5" name="Vapaat avainsanat">
    <vt:lpwstr/>
  </property>
  <property fmtid="{D5CDD505-2E9C-101B-9397-08002B2CF9AE}" pid="6" name="Sijainti">
    <vt:lpwstr>7;#Koulutyö|3a02af64-20ac-44fd-93e6-5ee59c14c5c5</vt:lpwstr>
  </property>
  <property fmtid="{D5CDD505-2E9C-101B-9397-08002B2CF9AE}" pid="7" name="EHYT Aihe">
    <vt:lpwstr/>
  </property>
  <property fmtid="{D5CDD505-2E9C-101B-9397-08002B2CF9AE}" pid="8" name="Dokumentin tyyppi">
    <vt:lpwstr>162;#Diaesitys|a316c037-4c47-4567-8dbb-830f4690f5dd</vt:lpwstr>
  </property>
</Properties>
</file>